
<file path=[Content_Types].xml><?xml version="1.0" encoding="utf-8"?>
<Types xmlns="http://schemas.openxmlformats.org/package/2006/content-types">
  <Default Extension="png" ContentType="image/png"/>
  <Default Extension="tmp"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93"/>
  </p:notesMasterIdLst>
  <p:handoutMasterIdLst>
    <p:handoutMasterId r:id="rId94"/>
  </p:handoutMasterIdLst>
  <p:sldIdLst>
    <p:sldId id="343" r:id="rId2"/>
    <p:sldId id="563" r:id="rId3"/>
    <p:sldId id="326" r:id="rId4"/>
    <p:sldId id="548" r:id="rId5"/>
    <p:sldId id="549" r:id="rId6"/>
    <p:sldId id="256" r:id="rId7"/>
    <p:sldId id="584" r:id="rId8"/>
    <p:sldId id="983" r:id="rId9"/>
    <p:sldId id="529" r:id="rId10"/>
    <p:sldId id="435" r:id="rId11"/>
    <p:sldId id="580" r:id="rId12"/>
    <p:sldId id="449" r:id="rId13"/>
    <p:sldId id="448" r:id="rId14"/>
    <p:sldId id="424" r:id="rId15"/>
    <p:sldId id="418" r:id="rId16"/>
    <p:sldId id="461" r:id="rId17"/>
    <p:sldId id="466" r:id="rId18"/>
    <p:sldId id="464" r:id="rId19"/>
    <p:sldId id="467" r:id="rId20"/>
    <p:sldId id="468" r:id="rId21"/>
    <p:sldId id="469" r:id="rId22"/>
    <p:sldId id="470" r:id="rId23"/>
    <p:sldId id="471" r:id="rId24"/>
    <p:sldId id="472" r:id="rId25"/>
    <p:sldId id="473" r:id="rId26"/>
    <p:sldId id="550" r:id="rId27"/>
    <p:sldId id="462" r:id="rId28"/>
    <p:sldId id="488" r:id="rId29"/>
    <p:sldId id="581" r:id="rId30"/>
    <p:sldId id="780" r:id="rId31"/>
    <p:sldId id="781" r:id="rId32"/>
    <p:sldId id="792" r:id="rId33"/>
    <p:sldId id="789" r:id="rId34"/>
    <p:sldId id="791" r:id="rId35"/>
    <p:sldId id="790" r:id="rId36"/>
    <p:sldId id="793" r:id="rId37"/>
    <p:sldId id="299" r:id="rId38"/>
    <p:sldId id="984" r:id="rId39"/>
    <p:sldId id="495" r:id="rId40"/>
    <p:sldId id="491" r:id="rId41"/>
    <p:sldId id="540" r:id="rId42"/>
    <p:sldId id="519" r:id="rId43"/>
    <p:sldId id="542" r:id="rId44"/>
    <p:sldId id="496" r:id="rId45"/>
    <p:sldId id="501" r:id="rId46"/>
    <p:sldId id="543" r:id="rId47"/>
    <p:sldId id="544" r:id="rId48"/>
    <p:sldId id="545" r:id="rId49"/>
    <p:sldId id="546" r:id="rId50"/>
    <p:sldId id="503" r:id="rId51"/>
    <p:sldId id="504" r:id="rId52"/>
    <p:sldId id="505" r:id="rId53"/>
    <p:sldId id="507" r:id="rId54"/>
    <p:sldId id="506" r:id="rId55"/>
    <p:sldId id="502" r:id="rId56"/>
    <p:sldId id="508" r:id="rId57"/>
    <p:sldId id="518" r:id="rId58"/>
    <p:sldId id="520" r:id="rId59"/>
    <p:sldId id="516" r:id="rId60"/>
    <p:sldId id="509" r:id="rId61"/>
    <p:sldId id="510" r:id="rId62"/>
    <p:sldId id="511" r:id="rId63"/>
    <p:sldId id="512" r:id="rId64"/>
    <p:sldId id="513" r:id="rId65"/>
    <p:sldId id="514" r:id="rId66"/>
    <p:sldId id="515" r:id="rId67"/>
    <p:sldId id="522" r:id="rId68"/>
    <p:sldId id="523" r:id="rId69"/>
    <p:sldId id="524" r:id="rId70"/>
    <p:sldId id="525" r:id="rId71"/>
    <p:sldId id="526" r:id="rId72"/>
    <p:sldId id="582" r:id="rId73"/>
    <p:sldId id="527" r:id="rId74"/>
    <p:sldId id="528" r:id="rId75"/>
    <p:sldId id="537" r:id="rId76"/>
    <p:sldId id="531" r:id="rId77"/>
    <p:sldId id="532" r:id="rId78"/>
    <p:sldId id="536" r:id="rId79"/>
    <p:sldId id="539" r:id="rId80"/>
    <p:sldId id="578" r:id="rId81"/>
    <p:sldId id="568" r:id="rId82"/>
    <p:sldId id="583" r:id="rId83"/>
    <p:sldId id="569" r:id="rId84"/>
    <p:sldId id="579" r:id="rId85"/>
    <p:sldId id="564" r:id="rId86"/>
    <p:sldId id="554" r:id="rId87"/>
    <p:sldId id="555" r:id="rId88"/>
    <p:sldId id="562" r:id="rId89"/>
    <p:sldId id="556" r:id="rId90"/>
    <p:sldId id="561" r:id="rId91"/>
    <p:sldId id="557" r:id="rId92"/>
  </p:sldIdLst>
  <p:sldSz cx="9144000" cy="6858000" type="letter"/>
  <p:notesSz cx="7315200" cy="9601200"/>
  <p:kinsoku lang="ja-JP" invalStChars="、。，．・：；？！゛゜ヽヾゝゞ々ー’”）〕］｝〉》」』】°‰′″℃￠％ぁぃぅぇぉっゃゅょゎァィゥェォッャュョヮヵヶ!%),.:;?]}｡｣､･ｧｨｩｪｫｬｭｮｯｰﾞﾟ" invalEndChars="‘“（〔［｛〈《「『【￥＄$([\{｢￡"/>
  <p:defaultTextStyle>
    <a:defPPr>
      <a:defRPr lang="en-US"/>
    </a:defPPr>
    <a:lvl1pPr algn="ctr" rtl="0" eaLnBrk="0" fontAlgn="base" hangingPunct="0">
      <a:lnSpc>
        <a:spcPct val="90000"/>
      </a:lnSpc>
      <a:spcBef>
        <a:spcPct val="0"/>
      </a:spcBef>
      <a:spcAft>
        <a:spcPct val="0"/>
      </a:spcAft>
      <a:defRPr b="1" kern="1200">
        <a:solidFill>
          <a:schemeClr val="tx1"/>
        </a:solidFill>
        <a:latin typeface="Helvetica" charset="0"/>
        <a:ea typeface="ＭＳ Ｐゴシック" charset="0"/>
        <a:cs typeface="+mn-cs"/>
      </a:defRPr>
    </a:lvl1pPr>
    <a:lvl2pPr marL="457200" algn="ctr" rtl="0" eaLnBrk="0" fontAlgn="base" hangingPunct="0">
      <a:lnSpc>
        <a:spcPct val="90000"/>
      </a:lnSpc>
      <a:spcBef>
        <a:spcPct val="0"/>
      </a:spcBef>
      <a:spcAft>
        <a:spcPct val="0"/>
      </a:spcAft>
      <a:defRPr b="1" kern="1200">
        <a:solidFill>
          <a:schemeClr val="tx1"/>
        </a:solidFill>
        <a:latin typeface="Helvetica" charset="0"/>
        <a:ea typeface="ＭＳ Ｐゴシック" charset="0"/>
        <a:cs typeface="+mn-cs"/>
      </a:defRPr>
    </a:lvl2pPr>
    <a:lvl3pPr marL="914400" algn="ctr" rtl="0" eaLnBrk="0" fontAlgn="base" hangingPunct="0">
      <a:lnSpc>
        <a:spcPct val="90000"/>
      </a:lnSpc>
      <a:spcBef>
        <a:spcPct val="0"/>
      </a:spcBef>
      <a:spcAft>
        <a:spcPct val="0"/>
      </a:spcAft>
      <a:defRPr b="1" kern="1200">
        <a:solidFill>
          <a:schemeClr val="tx1"/>
        </a:solidFill>
        <a:latin typeface="Helvetica" charset="0"/>
        <a:ea typeface="ＭＳ Ｐゴシック" charset="0"/>
        <a:cs typeface="+mn-cs"/>
      </a:defRPr>
    </a:lvl3pPr>
    <a:lvl4pPr marL="1371600" algn="ctr" rtl="0" eaLnBrk="0" fontAlgn="base" hangingPunct="0">
      <a:lnSpc>
        <a:spcPct val="90000"/>
      </a:lnSpc>
      <a:spcBef>
        <a:spcPct val="0"/>
      </a:spcBef>
      <a:spcAft>
        <a:spcPct val="0"/>
      </a:spcAft>
      <a:defRPr b="1" kern="1200">
        <a:solidFill>
          <a:schemeClr val="tx1"/>
        </a:solidFill>
        <a:latin typeface="Helvetica" charset="0"/>
        <a:ea typeface="ＭＳ Ｐゴシック" charset="0"/>
        <a:cs typeface="+mn-cs"/>
      </a:defRPr>
    </a:lvl4pPr>
    <a:lvl5pPr marL="1828800" algn="ctr" rtl="0" eaLnBrk="0" fontAlgn="base" hangingPunct="0">
      <a:lnSpc>
        <a:spcPct val="90000"/>
      </a:lnSpc>
      <a:spcBef>
        <a:spcPct val="0"/>
      </a:spcBef>
      <a:spcAft>
        <a:spcPct val="0"/>
      </a:spcAft>
      <a:defRPr b="1" kern="1200">
        <a:solidFill>
          <a:schemeClr val="tx1"/>
        </a:solidFill>
        <a:latin typeface="Helvetica" charset="0"/>
        <a:ea typeface="ＭＳ Ｐゴシック" charset="0"/>
        <a:cs typeface="+mn-cs"/>
      </a:defRPr>
    </a:lvl5pPr>
    <a:lvl6pPr marL="2286000" algn="l" defTabSz="457200" rtl="0" eaLnBrk="1" latinLnBrk="0" hangingPunct="1">
      <a:defRPr b="1" kern="1200">
        <a:solidFill>
          <a:schemeClr val="tx1"/>
        </a:solidFill>
        <a:latin typeface="Helvetica" charset="0"/>
        <a:ea typeface="ＭＳ Ｐゴシック" charset="0"/>
        <a:cs typeface="+mn-cs"/>
      </a:defRPr>
    </a:lvl6pPr>
    <a:lvl7pPr marL="2743200" algn="l" defTabSz="457200" rtl="0" eaLnBrk="1" latinLnBrk="0" hangingPunct="1">
      <a:defRPr b="1" kern="1200">
        <a:solidFill>
          <a:schemeClr val="tx1"/>
        </a:solidFill>
        <a:latin typeface="Helvetica" charset="0"/>
        <a:ea typeface="ＭＳ Ｐゴシック" charset="0"/>
        <a:cs typeface="+mn-cs"/>
      </a:defRPr>
    </a:lvl7pPr>
    <a:lvl8pPr marL="3200400" algn="l" defTabSz="457200" rtl="0" eaLnBrk="1" latinLnBrk="0" hangingPunct="1">
      <a:defRPr b="1" kern="1200">
        <a:solidFill>
          <a:schemeClr val="tx1"/>
        </a:solidFill>
        <a:latin typeface="Helvetica" charset="0"/>
        <a:ea typeface="ＭＳ Ｐゴシック" charset="0"/>
        <a:cs typeface="+mn-cs"/>
      </a:defRPr>
    </a:lvl8pPr>
    <a:lvl9pPr marL="3657600" algn="l" defTabSz="457200" rtl="0" eaLnBrk="1" latinLnBrk="0" hangingPunct="1">
      <a:defRPr b="1" kern="1200">
        <a:solidFill>
          <a:schemeClr val="tx1"/>
        </a:solidFill>
        <a:latin typeface="Helvetica" charset="0"/>
        <a:ea typeface="ＭＳ Ｐゴシック" charset="0"/>
        <a:cs typeface="+mn-cs"/>
      </a:defRPr>
    </a:lvl9pPr>
  </p:defaultTextStyle>
  <p:extLst>
    <p:ext uri="{EFAFB233-063F-42B5-8137-9DF3F51BA10A}">
      <p15:sldGuideLst xmlns:p15="http://schemas.microsoft.com/office/powerpoint/2012/main">
        <p15:guide id="1" orient="horz" pos="96">
          <p15:clr>
            <a:srgbClr val="A4A3A4"/>
          </p15:clr>
        </p15:guide>
        <p15:guide id="2" pos="5568">
          <p15:clr>
            <a:srgbClr val="A4A3A4"/>
          </p15:clr>
        </p15:guide>
      </p15:sldGuideLst>
    </p:ext>
    <p:ext uri="{2D200454-40CA-4A62-9FC3-DE9A4176ACB9}">
      <p15:notesGuideLst xmlns:p15="http://schemas.microsoft.com/office/powerpoint/2012/main">
        <p15:guide id="1" orient="horz" pos="3023">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66FF"/>
    <a:srgbClr val="CC66FF"/>
    <a:srgbClr val="CCFF33"/>
    <a:srgbClr val="00CCFF"/>
    <a:srgbClr val="FF00FF"/>
    <a:srgbClr val="CC0000"/>
    <a:srgbClr val="00FF00"/>
    <a:srgbClr val="FF66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98" autoAdjust="0"/>
    <p:restoredTop sz="84144" autoAdjust="0"/>
  </p:normalViewPr>
  <p:slideViewPr>
    <p:cSldViewPr>
      <p:cViewPr varScale="1">
        <p:scale>
          <a:sx n="85" d="100"/>
          <a:sy n="85" d="100"/>
        </p:scale>
        <p:origin x="1136" y="168"/>
      </p:cViewPr>
      <p:guideLst>
        <p:guide orient="horz" pos="96"/>
        <p:guide pos="55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356"/>
    </p:cViewPr>
  </p:sorterViewPr>
  <p:notesViewPr>
    <p:cSldViewPr>
      <p:cViewPr varScale="1">
        <p:scale>
          <a:sx n="84" d="100"/>
          <a:sy n="84" d="100"/>
        </p:scale>
        <p:origin x="-1560" y="-84"/>
      </p:cViewPr>
      <p:guideLst>
        <p:guide orient="horz" pos="3023"/>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3254375" y="9145588"/>
            <a:ext cx="808038" cy="2667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935" tIns="46295" rIns="90935" bIns="46295">
            <a:spAutoFit/>
          </a:bodyPr>
          <a:lstStyle/>
          <a:p>
            <a:pPr defTabSz="904875"/>
            <a:r>
              <a:rPr lang="en-US" sz="1200" b="0"/>
              <a:t>Page </a:t>
            </a:r>
            <a:fld id="{C7648B27-4334-6A47-B4AD-C8208A38BCB6}" type="slidenum">
              <a:rPr lang="en-US" sz="1200" b="0"/>
              <a:pPr defTabSz="904875"/>
              <a:t>‹#›</a:t>
            </a:fld>
            <a:endParaRPr lang="en-US" sz="1200" b="0"/>
          </a:p>
        </p:txBody>
      </p:sp>
    </p:spTree>
    <p:extLst>
      <p:ext uri="{BB962C8B-B14F-4D97-AF65-F5344CB8AC3E}">
        <p14:creationId xmlns:p14="http://schemas.microsoft.com/office/powerpoint/2010/main" val="22491158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4725" y="4560888"/>
            <a:ext cx="5365750" cy="431958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4242" tIns="46295" rIns="94242" bIns="46295"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sp>
        <p:nvSpPr>
          <p:cNvPr id="2051" name="Rectangle 3"/>
          <p:cNvSpPr>
            <a:spLocks noChangeArrowheads="1"/>
          </p:cNvSpPr>
          <p:nvPr/>
        </p:nvSpPr>
        <p:spPr bwMode="auto">
          <a:xfrm>
            <a:off x="3230563" y="9145588"/>
            <a:ext cx="854075" cy="27146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935" tIns="46295" rIns="90935" bIns="46295">
            <a:spAutoFit/>
          </a:bodyPr>
          <a:lstStyle/>
          <a:p>
            <a:pPr defTabSz="904875"/>
            <a:r>
              <a:rPr lang="en-US" sz="1200" b="0">
                <a:latin typeface="Century Gothic" charset="0"/>
              </a:rPr>
              <a:t>Page </a:t>
            </a:r>
            <a:fld id="{9FBCBF50-08CA-EB47-B1FF-D045B9C382BA}" type="slidenum">
              <a:rPr lang="en-US" sz="1200" b="0">
                <a:latin typeface="Century Gothic" charset="0"/>
              </a:rPr>
              <a:pPr defTabSz="904875"/>
              <a:t>‹#›</a:t>
            </a:fld>
            <a:endParaRPr lang="en-US" sz="1200" b="0">
              <a:latin typeface="Century Gothic" charset="0"/>
            </a:endParaRPr>
          </a:p>
        </p:txBody>
      </p:sp>
      <p:sp>
        <p:nvSpPr>
          <p:cNvPr id="2052" name="Rectangle 4"/>
          <p:cNvSpPr>
            <a:spLocks noGrp="1" noRot="1" noChangeAspect="1" noChangeArrowheads="1" noTextEdit="1"/>
          </p:cNvSpPr>
          <p:nvPr>
            <p:ph type="sldImg" idx="2"/>
          </p:nvPr>
        </p:nvSpPr>
        <p:spPr bwMode="auto">
          <a:xfrm>
            <a:off x="1266825" y="727075"/>
            <a:ext cx="4781550" cy="3586163"/>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4166969997"/>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entury Gothic" charset="0"/>
        <a:ea typeface="ＭＳ Ｐゴシック" charset="0"/>
        <a:cs typeface="+mn-cs"/>
      </a:defRPr>
    </a:lvl1pPr>
    <a:lvl2pPr marL="457200" algn="l" rtl="0" eaLnBrk="0" fontAlgn="base" hangingPunct="0">
      <a:lnSpc>
        <a:spcPct val="90000"/>
      </a:lnSpc>
      <a:spcBef>
        <a:spcPct val="40000"/>
      </a:spcBef>
      <a:spcAft>
        <a:spcPct val="0"/>
      </a:spcAft>
      <a:defRPr sz="1200" kern="1200">
        <a:solidFill>
          <a:schemeClr val="tx1"/>
        </a:solidFill>
        <a:latin typeface="Century Gothic"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entury Gothic"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entury Gothic"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entury Gothic"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hatis.techtarget.com/definition/0,289893,sid9_gci212964,00.html" TargetMode="External"/><Relationship Id="rId2" Type="http://schemas.openxmlformats.org/officeDocument/2006/relationships/slide" Target="../slides/slide77.xml"/><Relationship Id="rId1" Type="http://schemas.openxmlformats.org/officeDocument/2006/relationships/notesMaster" Target="../notesMasters/notesMaster1.xml"/><Relationship Id="rId6" Type="http://schemas.openxmlformats.org/officeDocument/2006/relationships/hyperlink" Target="http://en.wikipedia.org/wiki/Instruction_set" TargetMode="External"/><Relationship Id="rId5" Type="http://schemas.openxmlformats.org/officeDocument/2006/relationships/hyperlink" Target="http://whatis.techtarget.com/definition/0,289893,sid9_gci970333,00.html" TargetMode="External"/><Relationship Id="rId4" Type="http://schemas.openxmlformats.org/officeDocument/2006/relationships/hyperlink" Target="http://whatis.techtarget.com/definition/0,289893,sid9_gci1070280,00.html"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160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3153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Century Gothic" charset="0"/>
                <a:ea typeface="ＭＳ Ｐゴシック" charset="0"/>
                <a:cs typeface="+mn-cs"/>
              </a:rPr>
              <a:t>瓦伦西亚科技大学网络安全小组研究人员</a:t>
            </a:r>
            <a:r>
              <a:rPr lang="en-US" altLang="zh-CN" sz="1200" kern="1200" dirty="0">
                <a:solidFill>
                  <a:schemeClr val="tx1"/>
                </a:solidFill>
                <a:latin typeface="Century Gothic" charset="0"/>
                <a:ea typeface="ＭＳ Ｐゴシック" charset="0"/>
                <a:cs typeface="+mn-cs"/>
              </a:rPr>
              <a:t>Hector Marco</a:t>
            </a:r>
            <a:r>
              <a:rPr lang="zh-CN" altLang="en-US" sz="1200" kern="1200" dirty="0">
                <a:solidFill>
                  <a:schemeClr val="tx1"/>
                </a:solidFill>
                <a:latin typeface="Century Gothic" charset="0"/>
                <a:ea typeface="ＭＳ Ｐゴシック" charset="0"/>
                <a:cs typeface="+mn-cs"/>
              </a:rPr>
              <a:t>与 </a:t>
            </a:r>
            <a:r>
              <a:rPr lang="en-US" altLang="zh-CN" sz="1200" kern="1200" dirty="0">
                <a:solidFill>
                  <a:schemeClr val="tx1"/>
                </a:solidFill>
                <a:latin typeface="Century Gothic" charset="0"/>
                <a:ea typeface="ＭＳ Ｐゴシック" charset="0"/>
                <a:cs typeface="+mn-cs"/>
              </a:rPr>
              <a:t>Ismael Ripoll</a:t>
            </a:r>
            <a:r>
              <a:rPr lang="zh-CN" altLang="en-US" sz="1200" kern="1200" dirty="0">
                <a:solidFill>
                  <a:schemeClr val="tx1"/>
                </a:solidFill>
                <a:latin typeface="Century Gothic" charset="0"/>
                <a:ea typeface="ＭＳ Ｐゴシック" charset="0"/>
                <a:cs typeface="+mn-cs"/>
              </a:rPr>
              <a:t>在</a:t>
            </a:r>
            <a:r>
              <a:rPr lang="en-US" altLang="zh-CN" sz="1200" kern="1200" dirty="0">
                <a:solidFill>
                  <a:schemeClr val="tx1"/>
                </a:solidFill>
                <a:latin typeface="Century Gothic" charset="0"/>
                <a:ea typeface="ＭＳ Ｐゴシック" charset="0"/>
                <a:cs typeface="+mn-cs"/>
              </a:rPr>
              <a:t>Grub 2</a:t>
            </a:r>
            <a:r>
              <a:rPr lang="zh-CN" altLang="en-US" sz="1200" kern="1200" dirty="0">
                <a:solidFill>
                  <a:schemeClr val="tx1"/>
                </a:solidFill>
                <a:latin typeface="Century Gothic" charset="0"/>
                <a:ea typeface="ＭＳ Ｐゴシック" charset="0"/>
                <a:cs typeface="+mn-cs"/>
              </a:rPr>
              <a:t>中，发现存在一项整数下溢</a:t>
            </a:r>
            <a:r>
              <a:rPr lang="en-US" altLang="zh-CN" sz="1200" kern="1200" dirty="0">
                <a:solidFill>
                  <a:schemeClr val="tx1"/>
                </a:solidFill>
                <a:latin typeface="Century Gothic" charset="0"/>
                <a:ea typeface="ＭＳ Ｐゴシック" charset="0"/>
                <a:cs typeface="+mn-cs"/>
              </a:rPr>
              <a:t>(integer underflow)</a:t>
            </a:r>
            <a:r>
              <a:rPr lang="zh-CN" altLang="en-US" sz="1200" kern="1200" dirty="0">
                <a:solidFill>
                  <a:schemeClr val="tx1"/>
                </a:solidFill>
                <a:latin typeface="Century Gothic" charset="0"/>
                <a:ea typeface="ＭＳ Ｐゴシック" charset="0"/>
                <a:cs typeface="+mn-cs"/>
              </a:rPr>
              <a:t>漏洞，编号</a:t>
            </a:r>
            <a:r>
              <a:rPr lang="en-US" altLang="zh-CN" sz="1200" kern="1200" dirty="0">
                <a:solidFill>
                  <a:schemeClr val="tx1"/>
                </a:solidFill>
                <a:latin typeface="Century Gothic" charset="0"/>
                <a:ea typeface="ＭＳ Ｐゴシック" charset="0"/>
                <a:cs typeface="+mn-cs"/>
              </a:rPr>
              <a:t>CVE-2015-8370</a:t>
            </a:r>
            <a:r>
              <a:rPr lang="zh-CN" altLang="en-US" sz="1200" kern="1200" dirty="0">
                <a:solidFill>
                  <a:schemeClr val="tx1"/>
                </a:solidFill>
                <a:latin typeface="Century Gothic" charset="0"/>
                <a:ea typeface="ＭＳ Ｐゴシック" charset="0"/>
                <a:cs typeface="+mn-cs"/>
              </a:rPr>
              <a:t>。通过该漏洞成功入侵的黑客可进入</a:t>
            </a:r>
            <a:r>
              <a:rPr lang="en-US" altLang="zh-CN" sz="1200" kern="1200" dirty="0">
                <a:solidFill>
                  <a:schemeClr val="tx1"/>
                </a:solidFill>
                <a:latin typeface="Century Gothic" charset="0"/>
                <a:ea typeface="ＭＳ Ｐゴシック" charset="0"/>
                <a:cs typeface="+mn-cs"/>
              </a:rPr>
              <a:t>GRUB</a:t>
            </a:r>
            <a:r>
              <a:rPr lang="zh-CN" altLang="en-US" sz="1200" kern="1200" dirty="0">
                <a:solidFill>
                  <a:schemeClr val="tx1"/>
                </a:solidFill>
                <a:latin typeface="Century Gothic" charset="0"/>
                <a:ea typeface="ＭＳ Ｐゴシック" charset="0"/>
                <a:cs typeface="+mn-cs"/>
              </a:rPr>
              <a:t>的</a:t>
            </a:r>
            <a:r>
              <a:rPr lang="en-US" altLang="zh-CN" sz="1200" kern="1200" dirty="0">
                <a:solidFill>
                  <a:schemeClr val="tx1"/>
                </a:solidFill>
                <a:latin typeface="Century Gothic" charset="0"/>
                <a:ea typeface="ＭＳ Ｐゴシック" charset="0"/>
                <a:cs typeface="+mn-cs"/>
              </a:rPr>
              <a:t>Rescue Shell</a:t>
            </a:r>
            <a:r>
              <a:rPr lang="zh-CN" altLang="en-US" sz="1200" kern="1200" dirty="0">
                <a:solidFill>
                  <a:schemeClr val="tx1"/>
                </a:solidFill>
                <a:latin typeface="Century Gothic" charset="0"/>
                <a:ea typeface="ＭＳ Ｐゴシック" charset="0"/>
                <a:cs typeface="+mn-cs"/>
              </a:rPr>
              <a:t>，进而提升权限、复制磁盘信息、安装</a:t>
            </a:r>
            <a:r>
              <a:rPr lang="en-US" altLang="zh-CN" sz="1200" kern="1200" dirty="0" err="1">
                <a:solidFill>
                  <a:schemeClr val="tx1"/>
                </a:solidFill>
                <a:latin typeface="Century Gothic" charset="0"/>
                <a:ea typeface="ＭＳ Ｐゴシック" charset="0"/>
                <a:cs typeface="+mn-cs"/>
              </a:rPr>
              <a:t>RootKit</a:t>
            </a:r>
            <a:r>
              <a:rPr lang="zh-CN" altLang="en-US" sz="1200" kern="1200" dirty="0">
                <a:solidFill>
                  <a:schemeClr val="tx1"/>
                </a:solidFill>
                <a:latin typeface="Century Gothic" charset="0"/>
                <a:ea typeface="ＭＳ Ｐゴシック" charset="0"/>
                <a:cs typeface="+mn-cs"/>
              </a:rPr>
              <a:t>、或是摧毁包括</a:t>
            </a:r>
            <a:r>
              <a:rPr lang="en-US" altLang="zh-CN" sz="1200" kern="1200" dirty="0">
                <a:solidFill>
                  <a:schemeClr val="tx1"/>
                </a:solidFill>
                <a:latin typeface="Century Gothic" charset="0"/>
                <a:ea typeface="ＭＳ Ｐゴシック" charset="0"/>
                <a:cs typeface="+mn-cs"/>
              </a:rPr>
              <a:t>GRUB</a:t>
            </a:r>
            <a:r>
              <a:rPr lang="zh-CN" altLang="en-US" sz="1200" kern="1200" dirty="0">
                <a:solidFill>
                  <a:schemeClr val="tx1"/>
                </a:solidFill>
                <a:latin typeface="Century Gothic" charset="0"/>
                <a:ea typeface="ＭＳ Ｐゴシック" charset="0"/>
                <a:cs typeface="+mn-cs"/>
              </a:rPr>
              <a:t>在内的任何资料，即使磁盘加密也可能遭到覆写，导致系统无法工作。</a:t>
            </a:r>
          </a:p>
          <a:p>
            <a:r>
              <a:rPr lang="zh-CN" altLang="en-US" sz="1200" kern="1200" dirty="0">
                <a:solidFill>
                  <a:schemeClr val="tx1"/>
                </a:solidFill>
                <a:latin typeface="Century Gothic" charset="0"/>
                <a:ea typeface="ＭＳ Ｐゴシック" charset="0"/>
                <a:cs typeface="+mn-cs"/>
              </a:rPr>
              <a:t>　　研究人员发现该漏洞的攻击方法相当简单：只需在</a:t>
            </a:r>
            <a:r>
              <a:rPr lang="en-US" altLang="zh-CN" sz="1200" kern="1200" dirty="0">
                <a:solidFill>
                  <a:schemeClr val="tx1"/>
                </a:solidFill>
                <a:latin typeface="Century Gothic" charset="0"/>
                <a:ea typeface="ＭＳ Ｐゴシック" charset="0"/>
                <a:cs typeface="+mn-cs"/>
              </a:rPr>
              <a:t>GRUB</a:t>
            </a:r>
            <a:r>
              <a:rPr lang="zh-CN" altLang="en-US" sz="1200" kern="1200" dirty="0">
                <a:solidFill>
                  <a:schemeClr val="tx1"/>
                </a:solidFill>
                <a:latin typeface="Century Gothic" charset="0"/>
                <a:ea typeface="ＭＳ Ｐゴシック" charset="0"/>
                <a:cs typeface="+mn-cs"/>
              </a:rPr>
              <a:t>要求输入用户名时，连续按</a:t>
            </a:r>
            <a:r>
              <a:rPr lang="en-US" altLang="zh-CN" sz="1200" kern="1200" dirty="0">
                <a:solidFill>
                  <a:schemeClr val="tx1"/>
                </a:solidFill>
                <a:latin typeface="Century Gothic" charset="0"/>
                <a:ea typeface="ＭＳ Ｐゴシック" charset="0"/>
                <a:cs typeface="+mn-cs"/>
              </a:rPr>
              <a:t>28</a:t>
            </a:r>
            <a:r>
              <a:rPr lang="zh-CN" altLang="en-US" sz="1200" kern="1200" dirty="0">
                <a:solidFill>
                  <a:schemeClr val="tx1"/>
                </a:solidFill>
                <a:latin typeface="Century Gothic" charset="0"/>
                <a:ea typeface="ＭＳ Ｐゴシック" charset="0"/>
                <a:cs typeface="+mn-cs"/>
              </a:rPr>
              <a:t>次倒退键，就可进入</a:t>
            </a:r>
            <a:r>
              <a:rPr lang="en-US" altLang="zh-CN" sz="1200" kern="1200" dirty="0">
                <a:solidFill>
                  <a:schemeClr val="tx1"/>
                </a:solidFill>
                <a:latin typeface="Century Gothic" charset="0"/>
                <a:ea typeface="ＭＳ Ｐゴシック" charset="0"/>
                <a:cs typeface="+mn-cs"/>
              </a:rPr>
              <a:t>Rescue Shell</a:t>
            </a:r>
            <a:r>
              <a:rPr lang="zh-CN" altLang="en-US" sz="1200" kern="1200" dirty="0">
                <a:solidFill>
                  <a:schemeClr val="tx1"/>
                </a:solidFill>
                <a:latin typeface="Century Gothic" charset="0"/>
                <a:ea typeface="ＭＳ Ｐゴシック" charset="0"/>
                <a:cs typeface="+mn-cs"/>
              </a:rPr>
              <a:t>。</a:t>
            </a:r>
            <a:r>
              <a:rPr lang="en-US" altLang="zh-CN" sz="1200" kern="1200" dirty="0">
                <a:solidFill>
                  <a:schemeClr val="tx1"/>
                </a:solidFill>
                <a:latin typeface="Century Gothic" charset="0"/>
                <a:ea typeface="ＭＳ Ｐゴシック" charset="0"/>
                <a:cs typeface="+mn-cs"/>
              </a:rPr>
              <a:t>IT</a:t>
            </a:r>
            <a:r>
              <a:rPr lang="zh-CN" altLang="en-US" sz="1200" kern="1200" dirty="0">
                <a:solidFill>
                  <a:schemeClr val="tx1"/>
                </a:solidFill>
                <a:latin typeface="Century Gothic" charset="0"/>
                <a:ea typeface="ＭＳ Ｐゴシック" charset="0"/>
                <a:cs typeface="+mn-cs"/>
              </a:rPr>
              <a:t>管理员只需按照此方法操作，若看到系统重启，或是进入救援模式，即可判断自己系统有此漏洞。</a:t>
            </a:r>
            <a:endParaRPr lang="zh-CN" altLang="en-US" sz="1200" b="1" kern="1200" dirty="0">
              <a:solidFill>
                <a:schemeClr val="tx1"/>
              </a:solidFill>
              <a:latin typeface="Century Gothic" charset="0"/>
              <a:ea typeface="ＭＳ Ｐゴシック" charset="0"/>
              <a:cs typeface="+mn-cs"/>
            </a:endParaRPr>
          </a:p>
          <a:p>
            <a:endParaRPr lang="zh-CN" altLang="en-US" sz="1200" b="1" kern="1200" dirty="0">
              <a:solidFill>
                <a:schemeClr val="tx1"/>
              </a:solidFill>
              <a:latin typeface="Century Gothic" charset="0"/>
              <a:ea typeface="ＭＳ Ｐゴシック" charset="0"/>
              <a:cs typeface="+mn-cs"/>
            </a:endParaRPr>
          </a:p>
          <a:p>
            <a:r>
              <a:rPr lang="zh-CN" altLang="en-US" sz="1200" b="1" kern="1200" dirty="0">
                <a:solidFill>
                  <a:schemeClr val="tx1"/>
                </a:solidFill>
                <a:latin typeface="Century Gothic" charset="0"/>
                <a:ea typeface="ＭＳ Ｐゴシック" charset="0"/>
                <a:cs typeface="+mn-cs"/>
              </a:rPr>
              <a:t>这个问题来自</a:t>
            </a:r>
            <a:r>
              <a:rPr lang="en-US" altLang="zh-CN" sz="1200" b="1" kern="1200" dirty="0">
                <a:solidFill>
                  <a:schemeClr val="tx1"/>
                </a:solidFill>
                <a:latin typeface="Century Gothic" charset="0"/>
                <a:ea typeface="ＭＳ Ｐゴシック" charset="0"/>
                <a:cs typeface="+mn-cs"/>
              </a:rPr>
              <a:t>Linux</a:t>
            </a:r>
            <a:r>
              <a:rPr lang="zh-CN" altLang="en-US" sz="1200" b="1" kern="1200" dirty="0">
                <a:solidFill>
                  <a:schemeClr val="tx1"/>
                </a:solidFill>
                <a:latin typeface="Century Gothic" charset="0"/>
                <a:ea typeface="ＭＳ Ｐゴシック" charset="0"/>
                <a:cs typeface="+mn-cs"/>
              </a:rPr>
              <a:t>标准磁盘加密程序</a:t>
            </a:r>
            <a:r>
              <a:rPr lang="en-US" altLang="zh-CN" sz="1200" b="1" kern="1200" dirty="0" err="1">
                <a:solidFill>
                  <a:schemeClr val="tx1"/>
                </a:solidFill>
                <a:latin typeface="Century Gothic" charset="0"/>
                <a:ea typeface="ＭＳ Ｐゴシック" charset="0"/>
                <a:cs typeface="+mn-cs"/>
              </a:rPr>
              <a:t>Cryptsetup</a:t>
            </a:r>
            <a:r>
              <a:rPr lang="zh-CN" altLang="en-US" sz="1200" b="1" kern="1200" dirty="0">
                <a:solidFill>
                  <a:schemeClr val="tx1"/>
                </a:solidFill>
                <a:latin typeface="Century Gothic" charset="0"/>
                <a:ea typeface="ＭＳ Ｐゴシック" charset="0"/>
                <a:cs typeface="+mn-cs"/>
              </a:rPr>
              <a:t>的一个漏洞</a:t>
            </a:r>
            <a:r>
              <a:rPr lang="en-US" altLang="zh-CN" sz="1200" b="1" kern="1200" dirty="0">
                <a:solidFill>
                  <a:schemeClr val="tx1"/>
                </a:solidFill>
                <a:latin typeface="Century Gothic" charset="0"/>
                <a:ea typeface="ＭＳ Ｐゴシック" charset="0"/>
                <a:cs typeface="+mn-cs"/>
              </a:rPr>
              <a:t>(CVE-2016-4484)</a:t>
            </a:r>
            <a:r>
              <a:rPr lang="zh-CN" altLang="en-US" sz="1200" b="1" kern="1200" dirty="0">
                <a:solidFill>
                  <a:schemeClr val="tx1"/>
                </a:solidFill>
                <a:latin typeface="Century Gothic" charset="0"/>
                <a:ea typeface="ＭＳ Ｐゴシック" charset="0"/>
                <a:cs typeface="+mn-cs"/>
              </a:rPr>
              <a:t>，它处理密码输入错误的时候，会允许用户多次重试输入，直到错误超过</a:t>
            </a:r>
            <a:r>
              <a:rPr lang="en-US" altLang="zh-CN" sz="1200" b="1" kern="1200" dirty="0">
                <a:solidFill>
                  <a:schemeClr val="tx1"/>
                </a:solidFill>
                <a:latin typeface="Century Gothic" charset="0"/>
                <a:ea typeface="ＭＳ Ｐゴシック" charset="0"/>
                <a:cs typeface="+mn-cs"/>
              </a:rPr>
              <a:t>93</a:t>
            </a:r>
            <a:r>
              <a:rPr lang="zh-CN" altLang="en-US" sz="1200" b="1" kern="1200" dirty="0">
                <a:solidFill>
                  <a:schemeClr val="tx1"/>
                </a:solidFill>
                <a:latin typeface="Century Gothic" charset="0"/>
                <a:ea typeface="ＭＳ Ｐゴシック" charset="0"/>
                <a:cs typeface="+mn-cs"/>
              </a:rPr>
              <a:t>次，程序就会给用户一个带</a:t>
            </a:r>
            <a:r>
              <a:rPr lang="en-US" altLang="zh-CN" sz="1200" b="1" kern="1200" dirty="0">
                <a:solidFill>
                  <a:schemeClr val="tx1"/>
                </a:solidFill>
                <a:latin typeface="Century Gothic" charset="0"/>
                <a:ea typeface="ＭＳ Ｐゴシック" charset="0"/>
                <a:cs typeface="+mn-cs"/>
              </a:rPr>
              <a:t>Root</a:t>
            </a:r>
            <a:r>
              <a:rPr lang="zh-CN" altLang="en-US" sz="1200" b="1" kern="1200" dirty="0">
                <a:solidFill>
                  <a:schemeClr val="tx1"/>
                </a:solidFill>
                <a:latin typeface="Century Gothic" charset="0"/>
                <a:ea typeface="ＭＳ Ｐゴシック" charset="0"/>
                <a:cs typeface="+mn-cs"/>
              </a:rPr>
              <a:t>权限的</a:t>
            </a:r>
            <a:r>
              <a:rPr lang="en-US" altLang="zh-CN" sz="1200" b="1" kern="1200" dirty="0">
                <a:solidFill>
                  <a:schemeClr val="tx1"/>
                </a:solidFill>
                <a:latin typeface="Century Gothic" charset="0"/>
                <a:ea typeface="ＭＳ Ｐゴシック" charset="0"/>
                <a:cs typeface="+mn-cs"/>
              </a:rPr>
              <a:t>shell(</a:t>
            </a:r>
            <a:r>
              <a:rPr lang="en-US" altLang="zh-CN" sz="1200" b="1" kern="1200" dirty="0" err="1">
                <a:solidFill>
                  <a:schemeClr val="tx1"/>
                </a:solidFill>
                <a:latin typeface="Century Gothic" charset="0"/>
                <a:ea typeface="ＭＳ Ｐゴシック" charset="0"/>
                <a:cs typeface="+mn-cs"/>
              </a:rPr>
              <a:t>busybox</a:t>
            </a:r>
            <a:r>
              <a:rPr lang="en-US" altLang="zh-CN" sz="1200" b="1" kern="1200" dirty="0">
                <a:solidFill>
                  <a:schemeClr val="tx1"/>
                </a:solidFill>
                <a:latin typeface="Century Gothic" charset="0"/>
                <a:ea typeface="ＭＳ Ｐゴシック" charset="0"/>
                <a:cs typeface="+mn-cs"/>
              </a:rPr>
              <a:t>)</a:t>
            </a:r>
            <a:r>
              <a:rPr lang="zh-CN" altLang="en-US" sz="1200" b="1" kern="1200" dirty="0">
                <a:solidFill>
                  <a:schemeClr val="tx1"/>
                </a:solidFill>
                <a:latin typeface="Century Gothic" charset="0"/>
                <a:ea typeface="ＭＳ Ｐゴシック" charset="0"/>
                <a:cs typeface="+mn-cs"/>
              </a:rPr>
              <a:t>。</a:t>
            </a:r>
            <a:r>
              <a:rPr lang="zh-CN" altLang="en-US" sz="1200" b="0" kern="1200" dirty="0">
                <a:solidFill>
                  <a:schemeClr val="tx1"/>
                </a:solidFill>
                <a:latin typeface="Century Gothic" charset="0"/>
                <a:ea typeface="ＭＳ Ｐゴシック" charset="0"/>
                <a:cs typeface="+mn-cs"/>
              </a:rPr>
              <a:t>也就是说，</a:t>
            </a:r>
            <a:r>
              <a:rPr lang="zh-CN" altLang="en-US" sz="1200" b="1" kern="1200" dirty="0">
                <a:solidFill>
                  <a:schemeClr val="tx1"/>
                </a:solidFill>
                <a:latin typeface="Century Gothic" charset="0"/>
                <a:ea typeface="ＭＳ Ｐゴシック" charset="0"/>
                <a:cs typeface="+mn-cs"/>
              </a:rPr>
              <a:t>如果你重复</a:t>
            </a:r>
            <a:r>
              <a:rPr lang="en-US" altLang="zh-CN" sz="1200" b="1" kern="1200" dirty="0">
                <a:solidFill>
                  <a:schemeClr val="tx1"/>
                </a:solidFill>
                <a:latin typeface="Century Gothic" charset="0"/>
                <a:ea typeface="ＭＳ Ｐゴシック" charset="0"/>
                <a:cs typeface="+mn-cs"/>
              </a:rPr>
              <a:t>93</a:t>
            </a:r>
            <a:r>
              <a:rPr lang="zh-CN" altLang="en-US" sz="1200" b="1" kern="1200" dirty="0">
                <a:solidFill>
                  <a:schemeClr val="tx1"/>
                </a:solidFill>
                <a:latin typeface="Century Gothic" charset="0"/>
                <a:ea typeface="ＭＳ Ｐゴシック" charset="0"/>
                <a:cs typeface="+mn-cs"/>
              </a:rPr>
              <a:t>次输错密码，或者持续按回车键大概</a:t>
            </a:r>
            <a:r>
              <a:rPr lang="en-US" altLang="zh-CN" sz="1200" b="1" kern="1200" dirty="0">
                <a:solidFill>
                  <a:schemeClr val="tx1"/>
                </a:solidFill>
                <a:latin typeface="Century Gothic" charset="0"/>
                <a:ea typeface="ＭＳ Ｐゴシック" charset="0"/>
                <a:cs typeface="+mn-cs"/>
              </a:rPr>
              <a:t>70</a:t>
            </a:r>
            <a:r>
              <a:rPr lang="zh-CN" altLang="en-US" sz="1200" b="1" kern="1200" dirty="0">
                <a:solidFill>
                  <a:schemeClr val="tx1"/>
                </a:solidFill>
                <a:latin typeface="Century Gothic" charset="0"/>
                <a:ea typeface="ＭＳ Ｐゴシック" charset="0"/>
                <a:cs typeface="+mn-cs"/>
              </a:rPr>
              <a:t>秒，就能够获得</a:t>
            </a:r>
            <a:r>
              <a:rPr lang="en-US" altLang="zh-CN" sz="1200" b="1" kern="1200" dirty="0">
                <a:solidFill>
                  <a:schemeClr val="tx1"/>
                </a:solidFill>
                <a:latin typeface="Century Gothic" charset="0"/>
                <a:ea typeface="ＭＳ Ｐゴシック" charset="0"/>
                <a:cs typeface="+mn-cs"/>
              </a:rPr>
              <a:t>root </a:t>
            </a:r>
            <a:r>
              <a:rPr lang="en-US" altLang="zh-CN" sz="1200" b="1" kern="1200" dirty="0" err="1">
                <a:solidFill>
                  <a:schemeClr val="tx1"/>
                </a:solidFill>
                <a:latin typeface="Century Gothic" charset="0"/>
                <a:ea typeface="ＭＳ Ｐゴシック" charset="0"/>
                <a:cs typeface="+mn-cs"/>
              </a:rPr>
              <a:t>initramfs</a:t>
            </a:r>
            <a:r>
              <a:rPr lang="en-US" altLang="zh-CN" sz="1200" b="1" kern="1200" dirty="0">
                <a:solidFill>
                  <a:schemeClr val="tx1"/>
                </a:solidFill>
                <a:latin typeface="Century Gothic" charset="0"/>
                <a:ea typeface="ＭＳ Ｐゴシック" charset="0"/>
                <a:cs typeface="+mn-cs"/>
              </a:rPr>
              <a:t> (initial RAM </a:t>
            </a:r>
            <a:r>
              <a:rPr lang="en-US" altLang="zh-CN" sz="1200" b="1" kern="1200" dirty="0" err="1">
                <a:solidFill>
                  <a:schemeClr val="tx1"/>
                </a:solidFill>
                <a:latin typeface="Century Gothic" charset="0"/>
                <a:ea typeface="ＭＳ Ｐゴシック" charset="0"/>
                <a:cs typeface="+mn-cs"/>
              </a:rPr>
              <a:t>filesystem</a:t>
            </a:r>
            <a:r>
              <a:rPr lang="en-US" altLang="zh-CN" sz="1200" b="1" kern="1200" dirty="0">
                <a:solidFill>
                  <a:schemeClr val="tx1"/>
                </a:solidFill>
                <a:latin typeface="Century Gothic" charset="0"/>
                <a:ea typeface="ＭＳ Ｐゴシック" charset="0"/>
                <a:cs typeface="+mn-cs"/>
              </a:rPr>
              <a:t>) shell</a:t>
            </a:r>
            <a:r>
              <a:rPr lang="zh-CN" altLang="en-US" sz="1200" b="1" kern="1200" dirty="0">
                <a:solidFill>
                  <a:schemeClr val="tx1"/>
                </a:solidFill>
                <a:latin typeface="Century Gothic" charset="0"/>
                <a:ea typeface="ＭＳ Ｐゴシック" charset="0"/>
                <a:cs typeface="+mn-cs"/>
              </a:rPr>
              <a:t>。</a:t>
            </a:r>
            <a:endParaRPr kumimoji="1" lang="zh-CN" altLang="en-US" dirty="0"/>
          </a:p>
        </p:txBody>
      </p:sp>
    </p:spTree>
    <p:extLst>
      <p:ext uri="{BB962C8B-B14F-4D97-AF65-F5344CB8AC3E}">
        <p14:creationId xmlns:p14="http://schemas.microsoft.com/office/powerpoint/2010/main" val="824272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Slide Number Placeholder 3"/>
          <p:cNvSpPr>
            <a:spLocks noGrp="1"/>
          </p:cNvSpPr>
          <p:nvPr>
            <p:ph type="sldNum" sz="quarter" idx="10"/>
          </p:nvPr>
        </p:nvSpPr>
        <p:spPr/>
        <p:txBody>
          <a:bodyPr/>
          <a:lstStyle/>
          <a:p>
            <a:fld id="{CC3C753E-1415-4755-9AD0-A4D51D8BE0DD}" type="slidenum">
              <a:rPr lang="en-US" altLang="zh-TW" smtClean="0"/>
              <a:pPr/>
              <a:t>30</a:t>
            </a:fld>
            <a:endParaRPr lang="en-US" altLang="zh-TW"/>
          </a:p>
        </p:txBody>
      </p:sp>
    </p:spTree>
    <p:extLst>
      <p:ext uri="{BB962C8B-B14F-4D97-AF65-F5344CB8AC3E}">
        <p14:creationId xmlns:p14="http://schemas.microsoft.com/office/powerpoint/2010/main" val="2711933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Slide Number Placeholder 3"/>
          <p:cNvSpPr>
            <a:spLocks noGrp="1"/>
          </p:cNvSpPr>
          <p:nvPr>
            <p:ph type="sldNum" sz="quarter" idx="10"/>
          </p:nvPr>
        </p:nvSpPr>
        <p:spPr/>
        <p:txBody>
          <a:bodyPr/>
          <a:lstStyle/>
          <a:p>
            <a:fld id="{CC3C753E-1415-4755-9AD0-A4D51D8BE0DD}" type="slidenum">
              <a:rPr lang="en-US" altLang="zh-TW" smtClean="0"/>
              <a:pPr/>
              <a:t>31</a:t>
            </a:fld>
            <a:endParaRPr lang="en-US" altLang="zh-TW"/>
          </a:p>
        </p:txBody>
      </p:sp>
    </p:spTree>
    <p:extLst>
      <p:ext uri="{BB962C8B-B14F-4D97-AF65-F5344CB8AC3E}">
        <p14:creationId xmlns:p14="http://schemas.microsoft.com/office/powerpoint/2010/main" val="2515843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Slide Number Placeholder 3"/>
          <p:cNvSpPr>
            <a:spLocks noGrp="1"/>
          </p:cNvSpPr>
          <p:nvPr>
            <p:ph type="sldNum" sz="quarter" idx="10"/>
          </p:nvPr>
        </p:nvSpPr>
        <p:spPr/>
        <p:txBody>
          <a:bodyPr/>
          <a:lstStyle/>
          <a:p>
            <a:fld id="{CC3C753E-1415-4755-9AD0-A4D51D8BE0DD}" type="slidenum">
              <a:rPr lang="en-US" altLang="zh-TW" smtClean="0"/>
              <a:pPr/>
              <a:t>32</a:t>
            </a:fld>
            <a:endParaRPr lang="en-US" altLang="zh-TW"/>
          </a:p>
        </p:txBody>
      </p:sp>
    </p:spTree>
    <p:extLst>
      <p:ext uri="{BB962C8B-B14F-4D97-AF65-F5344CB8AC3E}">
        <p14:creationId xmlns:p14="http://schemas.microsoft.com/office/powerpoint/2010/main" val="697779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Slide Number Placeholder 3"/>
          <p:cNvSpPr>
            <a:spLocks noGrp="1"/>
          </p:cNvSpPr>
          <p:nvPr>
            <p:ph type="sldNum" sz="quarter" idx="10"/>
          </p:nvPr>
        </p:nvSpPr>
        <p:spPr/>
        <p:txBody>
          <a:bodyPr/>
          <a:lstStyle/>
          <a:p>
            <a:fld id="{CC3C753E-1415-4755-9AD0-A4D51D8BE0DD}" type="slidenum">
              <a:rPr lang="en-US" altLang="zh-TW" smtClean="0"/>
              <a:pPr/>
              <a:t>33</a:t>
            </a:fld>
            <a:endParaRPr lang="en-US" altLang="zh-TW"/>
          </a:p>
        </p:txBody>
      </p:sp>
    </p:spTree>
    <p:extLst>
      <p:ext uri="{BB962C8B-B14F-4D97-AF65-F5344CB8AC3E}">
        <p14:creationId xmlns:p14="http://schemas.microsoft.com/office/powerpoint/2010/main" val="2762364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Slide Number Placeholder 3"/>
          <p:cNvSpPr>
            <a:spLocks noGrp="1"/>
          </p:cNvSpPr>
          <p:nvPr>
            <p:ph type="sldNum" sz="quarter" idx="10"/>
          </p:nvPr>
        </p:nvSpPr>
        <p:spPr/>
        <p:txBody>
          <a:bodyPr/>
          <a:lstStyle/>
          <a:p>
            <a:fld id="{CC3C753E-1415-4755-9AD0-A4D51D8BE0DD}" type="slidenum">
              <a:rPr lang="en-US" altLang="zh-TW" smtClean="0"/>
              <a:pPr/>
              <a:t>34</a:t>
            </a:fld>
            <a:endParaRPr lang="en-US" altLang="zh-TW"/>
          </a:p>
        </p:txBody>
      </p:sp>
    </p:spTree>
    <p:extLst>
      <p:ext uri="{BB962C8B-B14F-4D97-AF65-F5344CB8AC3E}">
        <p14:creationId xmlns:p14="http://schemas.microsoft.com/office/powerpoint/2010/main" val="173211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Slide Number Placeholder 3"/>
          <p:cNvSpPr>
            <a:spLocks noGrp="1"/>
          </p:cNvSpPr>
          <p:nvPr>
            <p:ph type="sldNum" sz="quarter" idx="10"/>
          </p:nvPr>
        </p:nvSpPr>
        <p:spPr/>
        <p:txBody>
          <a:bodyPr/>
          <a:lstStyle/>
          <a:p>
            <a:fld id="{CC3C753E-1415-4755-9AD0-A4D51D8BE0DD}" type="slidenum">
              <a:rPr lang="en-US" altLang="zh-TW" smtClean="0"/>
              <a:pPr/>
              <a:t>35</a:t>
            </a:fld>
            <a:endParaRPr lang="en-US" altLang="zh-TW"/>
          </a:p>
        </p:txBody>
      </p:sp>
    </p:spTree>
    <p:extLst>
      <p:ext uri="{BB962C8B-B14F-4D97-AF65-F5344CB8AC3E}">
        <p14:creationId xmlns:p14="http://schemas.microsoft.com/office/powerpoint/2010/main" val="2064011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Slide Number Placeholder 3"/>
          <p:cNvSpPr>
            <a:spLocks noGrp="1"/>
          </p:cNvSpPr>
          <p:nvPr>
            <p:ph type="sldNum" sz="quarter" idx="10"/>
          </p:nvPr>
        </p:nvSpPr>
        <p:spPr/>
        <p:txBody>
          <a:bodyPr/>
          <a:lstStyle/>
          <a:p>
            <a:fld id="{CC3C753E-1415-4755-9AD0-A4D51D8BE0DD}" type="slidenum">
              <a:rPr lang="en-US" altLang="zh-TW" smtClean="0"/>
              <a:pPr/>
              <a:t>36</a:t>
            </a:fld>
            <a:endParaRPr lang="en-US" altLang="zh-TW"/>
          </a:p>
        </p:txBody>
      </p:sp>
    </p:spTree>
    <p:extLst>
      <p:ext uri="{BB962C8B-B14F-4D97-AF65-F5344CB8AC3E}">
        <p14:creationId xmlns:p14="http://schemas.microsoft.com/office/powerpoint/2010/main" val="2902902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Text Box 1"/>
          <p:cNvSpPr txBox="1">
            <a:spLocks noGrp="1" noRot="1" noChangeAspect="1" noChangeArrowheads="1"/>
          </p:cNvSpPr>
          <p:nvPr>
            <p:ph type="sldImg"/>
          </p:nvPr>
        </p:nvSpPr>
        <p:spPr bwMode="auto">
          <a:xfrm>
            <a:off x="1257300" y="730250"/>
            <a:ext cx="4800600" cy="36004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9698" name="Text Box 2"/>
          <p:cNvSpPr txBox="1">
            <a:spLocks noGrp="1" noChangeArrowheads="1"/>
          </p:cNvSpPr>
          <p:nvPr>
            <p:ph type="body" idx="1"/>
          </p:nvPr>
        </p:nvSpPr>
        <p:spPr bwMode="auto">
          <a:xfrm>
            <a:off x="731520" y="4560570"/>
            <a:ext cx="5852160" cy="432054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779549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69" name="Text Box 1"/>
          <p:cNvSpPr txBox="1">
            <a:spLocks noGrp="1" noRot="1" noChangeAspect="1" noChangeArrowheads="1"/>
          </p:cNvSpPr>
          <p:nvPr>
            <p:ph type="sldImg"/>
          </p:nvPr>
        </p:nvSpPr>
        <p:spPr bwMode="auto">
          <a:xfrm>
            <a:off x="1257300" y="730250"/>
            <a:ext cx="4800600" cy="36004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2770" name="Text Box 2"/>
          <p:cNvSpPr txBox="1">
            <a:spLocks noGrp="1" noChangeArrowheads="1"/>
          </p:cNvSpPr>
          <p:nvPr>
            <p:ph type="body" idx="1"/>
          </p:nvPr>
        </p:nvSpPr>
        <p:spPr bwMode="auto">
          <a:xfrm>
            <a:off x="731520" y="4560570"/>
            <a:ext cx="5852160" cy="432054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756832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操作系统是一种中间体！ 对下管理各种资源，对上提供公共服务！</a:t>
            </a:r>
            <a:endParaRPr lang="en-US" altLang="zh-CN"/>
          </a:p>
          <a:p>
            <a:endParaRPr lang="en-US" altLang="zh-CN"/>
          </a:p>
          <a:p>
            <a:r>
              <a:rPr lang="zh-CN" altLang="en-US"/>
              <a:t>操作系统的总体结构包括三部分：资源管理（本质上是虚拟机</a:t>
            </a:r>
            <a:r>
              <a:rPr lang="en-US" altLang="zh-CN"/>
              <a:t>)</a:t>
            </a:r>
            <a:r>
              <a:rPr lang="zh-CN" altLang="en-US"/>
              <a:t>、系统调用、人机接口；</a:t>
            </a:r>
          </a:p>
        </p:txBody>
      </p:sp>
      <p:sp>
        <p:nvSpPr>
          <p:cNvPr id="4" name="灯片编号占位符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EFD0483-82A7-40B8-934E-08D894924926}" type="slidenum">
              <a:rPr lang="zh-CN" altLang="en-US">
                <a:latin typeface="Calibri" panose="020F0502020204030204" pitchFamily="34" charset="0"/>
              </a:rPr>
              <a:pPr eaLnBrk="1" hangingPunct="1"/>
              <a:t>3</a:t>
            </a:fld>
            <a:endParaRPr lang="zh-CN" altLang="en-US">
              <a:latin typeface="Calibri" panose="020F0502020204030204" pitchFamily="34" charset="0"/>
            </a:endParaRPr>
          </a:p>
        </p:txBody>
      </p:sp>
    </p:spTree>
    <p:extLst>
      <p:ext uri="{BB962C8B-B14F-4D97-AF65-F5344CB8AC3E}">
        <p14:creationId xmlns:p14="http://schemas.microsoft.com/office/powerpoint/2010/main" val="2420996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Text Box 1"/>
          <p:cNvSpPr txBox="1">
            <a:spLocks noGrp="1" noRot="1" noChangeAspect="1" noChangeArrowheads="1"/>
          </p:cNvSpPr>
          <p:nvPr>
            <p:ph type="sldImg"/>
          </p:nvPr>
        </p:nvSpPr>
        <p:spPr bwMode="auto">
          <a:xfrm>
            <a:off x="1257300" y="730250"/>
            <a:ext cx="4800600" cy="36004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3794" name="Text Box 2"/>
          <p:cNvSpPr txBox="1">
            <a:spLocks noGrp="1" noChangeArrowheads="1"/>
          </p:cNvSpPr>
          <p:nvPr>
            <p:ph type="body" idx="1"/>
          </p:nvPr>
        </p:nvSpPr>
        <p:spPr bwMode="auto">
          <a:xfrm>
            <a:off x="731520" y="4560570"/>
            <a:ext cx="5852160" cy="432054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440750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xfrm>
            <a:off x="4143587" y="9119474"/>
            <a:ext cx="3169920" cy="48006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a:defRPr sz="2500">
                <a:solidFill>
                  <a:schemeClr val="tx1"/>
                </a:solidFill>
                <a:latin typeface="Arial" charset="0"/>
                <a:ea typeface="ＭＳ Ｐゴシック" charset="0"/>
                <a:cs typeface="ＭＳ Ｐゴシック" charset="0"/>
              </a:defRPr>
            </a:lvl1pPr>
            <a:lvl2pPr marL="40097626" indent="-39614320">
              <a:defRPr sz="2500">
                <a:solidFill>
                  <a:schemeClr val="tx1"/>
                </a:solidFill>
                <a:latin typeface="Arial" charset="0"/>
                <a:ea typeface="ＭＳ Ｐゴシック" charset="0"/>
              </a:defRPr>
            </a:lvl2pPr>
            <a:lvl3pPr>
              <a:defRPr sz="2500">
                <a:solidFill>
                  <a:schemeClr val="tx1"/>
                </a:solidFill>
                <a:latin typeface="Arial" charset="0"/>
                <a:ea typeface="ＭＳ Ｐゴシック" charset="0"/>
              </a:defRPr>
            </a:lvl3pPr>
            <a:lvl4pPr>
              <a:defRPr sz="2500">
                <a:solidFill>
                  <a:schemeClr val="tx1"/>
                </a:solidFill>
                <a:latin typeface="Arial" charset="0"/>
                <a:ea typeface="ＭＳ Ｐゴシック" charset="0"/>
              </a:defRPr>
            </a:lvl4pPr>
            <a:lvl5pPr>
              <a:defRPr sz="2500">
                <a:solidFill>
                  <a:schemeClr val="tx1"/>
                </a:solidFill>
                <a:latin typeface="Arial" charset="0"/>
                <a:ea typeface="ＭＳ Ｐゴシック" charset="0"/>
              </a:defRPr>
            </a:lvl5pPr>
            <a:lvl6pPr marL="483306" eaLnBrk="0" fontAlgn="base" hangingPunct="0">
              <a:spcBef>
                <a:spcPct val="0"/>
              </a:spcBef>
              <a:spcAft>
                <a:spcPct val="0"/>
              </a:spcAft>
              <a:defRPr sz="2500">
                <a:solidFill>
                  <a:schemeClr val="tx1"/>
                </a:solidFill>
                <a:latin typeface="Arial" charset="0"/>
                <a:ea typeface="ＭＳ Ｐゴシック" charset="0"/>
              </a:defRPr>
            </a:lvl6pPr>
            <a:lvl7pPr marL="966612" eaLnBrk="0" fontAlgn="base" hangingPunct="0">
              <a:spcBef>
                <a:spcPct val="0"/>
              </a:spcBef>
              <a:spcAft>
                <a:spcPct val="0"/>
              </a:spcAft>
              <a:defRPr sz="2500">
                <a:solidFill>
                  <a:schemeClr val="tx1"/>
                </a:solidFill>
                <a:latin typeface="Arial" charset="0"/>
                <a:ea typeface="ＭＳ Ｐゴシック" charset="0"/>
              </a:defRPr>
            </a:lvl7pPr>
            <a:lvl8pPr marL="1449918" eaLnBrk="0" fontAlgn="base" hangingPunct="0">
              <a:spcBef>
                <a:spcPct val="0"/>
              </a:spcBef>
              <a:spcAft>
                <a:spcPct val="0"/>
              </a:spcAft>
              <a:defRPr sz="2500">
                <a:solidFill>
                  <a:schemeClr val="tx1"/>
                </a:solidFill>
                <a:latin typeface="Arial" charset="0"/>
                <a:ea typeface="ＭＳ Ｐゴシック" charset="0"/>
              </a:defRPr>
            </a:lvl8pPr>
            <a:lvl9pPr marL="1933224" eaLnBrk="0" fontAlgn="base" hangingPunct="0">
              <a:spcBef>
                <a:spcPct val="0"/>
              </a:spcBef>
              <a:spcAft>
                <a:spcPct val="0"/>
              </a:spcAft>
              <a:defRPr sz="2500">
                <a:solidFill>
                  <a:schemeClr val="tx1"/>
                </a:solidFill>
                <a:latin typeface="Arial" charset="0"/>
                <a:ea typeface="ＭＳ Ｐゴシック" charset="0"/>
              </a:defRPr>
            </a:lvl9pPr>
          </a:lstStyle>
          <a:p>
            <a:fld id="{F6DD1EF1-17B3-8441-B839-17C87648B2D4}" type="slidenum">
              <a:rPr lang="en-US" sz="1300"/>
              <a:pPr/>
              <a:t>59</a:t>
            </a:fld>
            <a:endParaRPr lang="en-US" sz="130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Multiple computers</a:t>
            </a:r>
          </a:p>
          <a:p>
            <a:pPr eaLnBrk="1" hangingPunct="1"/>
            <a:r>
              <a:rPr lang="en-US">
                <a:latin typeface="Arial" charset="0"/>
                <a:ea typeface="ＭＳ Ｐゴシック" charset="0"/>
                <a:cs typeface="ＭＳ Ｐゴシック" charset="0"/>
              </a:rPr>
              <a:t>Network interconnection (LAN or WAN).</a:t>
            </a:r>
          </a:p>
          <a:p>
            <a:pPr eaLnBrk="1" hangingPunct="1"/>
            <a:r>
              <a:rPr lang="en-US">
                <a:latin typeface="Arial" charset="0"/>
                <a:ea typeface="ＭＳ Ｐゴシック" charset="0"/>
                <a:cs typeface="ＭＳ Ｐゴシック" charset="0"/>
              </a:rPr>
              <a:t>Cooperative to provide some service</a:t>
            </a:r>
          </a:p>
          <a:p>
            <a:pPr eaLnBrk="1" hangingPunct="1"/>
            <a:endParaRPr lang="en-US">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Example: Akamai CDN, network file systems, distributed database, DNS</a:t>
            </a:r>
          </a:p>
          <a:p>
            <a:pPr eaLnBrk="1" hangingPunct="1"/>
            <a:r>
              <a:rPr lang="en-US">
                <a:latin typeface="Arial" charset="0"/>
                <a:ea typeface="ＭＳ Ｐゴシック" charset="0"/>
                <a:cs typeface="ＭＳ Ｐゴシック" charset="0"/>
              </a:rPr>
              <a:t>Counterexample: a single shared UNIX machine</a:t>
            </a:r>
          </a:p>
        </p:txBody>
      </p:sp>
    </p:spTree>
    <p:extLst>
      <p:ext uri="{BB962C8B-B14F-4D97-AF65-F5344CB8AC3E}">
        <p14:creationId xmlns:p14="http://schemas.microsoft.com/office/powerpoint/2010/main" val="2745154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xfrm>
            <a:off x="4143587" y="9119474"/>
            <a:ext cx="3169920" cy="48006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a:defRPr sz="2500">
                <a:solidFill>
                  <a:schemeClr val="tx1"/>
                </a:solidFill>
                <a:latin typeface="Arial" charset="0"/>
                <a:ea typeface="ＭＳ Ｐゴシック" charset="0"/>
                <a:cs typeface="ＭＳ Ｐゴシック" charset="0"/>
              </a:defRPr>
            </a:lvl1pPr>
            <a:lvl2pPr marL="40097626" indent="-39614320">
              <a:defRPr sz="2500">
                <a:solidFill>
                  <a:schemeClr val="tx1"/>
                </a:solidFill>
                <a:latin typeface="Arial" charset="0"/>
                <a:ea typeface="ＭＳ Ｐゴシック" charset="0"/>
              </a:defRPr>
            </a:lvl2pPr>
            <a:lvl3pPr>
              <a:defRPr sz="2500">
                <a:solidFill>
                  <a:schemeClr val="tx1"/>
                </a:solidFill>
                <a:latin typeface="Arial" charset="0"/>
                <a:ea typeface="ＭＳ Ｐゴシック" charset="0"/>
              </a:defRPr>
            </a:lvl3pPr>
            <a:lvl4pPr>
              <a:defRPr sz="2500">
                <a:solidFill>
                  <a:schemeClr val="tx1"/>
                </a:solidFill>
                <a:latin typeface="Arial" charset="0"/>
                <a:ea typeface="ＭＳ Ｐゴシック" charset="0"/>
              </a:defRPr>
            </a:lvl4pPr>
            <a:lvl5pPr>
              <a:defRPr sz="2500">
                <a:solidFill>
                  <a:schemeClr val="tx1"/>
                </a:solidFill>
                <a:latin typeface="Arial" charset="0"/>
                <a:ea typeface="ＭＳ Ｐゴシック" charset="0"/>
              </a:defRPr>
            </a:lvl5pPr>
            <a:lvl6pPr marL="483306" eaLnBrk="0" fontAlgn="base" hangingPunct="0">
              <a:spcBef>
                <a:spcPct val="0"/>
              </a:spcBef>
              <a:spcAft>
                <a:spcPct val="0"/>
              </a:spcAft>
              <a:defRPr sz="2500">
                <a:solidFill>
                  <a:schemeClr val="tx1"/>
                </a:solidFill>
                <a:latin typeface="Arial" charset="0"/>
                <a:ea typeface="ＭＳ Ｐゴシック" charset="0"/>
              </a:defRPr>
            </a:lvl6pPr>
            <a:lvl7pPr marL="966612" eaLnBrk="0" fontAlgn="base" hangingPunct="0">
              <a:spcBef>
                <a:spcPct val="0"/>
              </a:spcBef>
              <a:spcAft>
                <a:spcPct val="0"/>
              </a:spcAft>
              <a:defRPr sz="2500">
                <a:solidFill>
                  <a:schemeClr val="tx1"/>
                </a:solidFill>
                <a:latin typeface="Arial" charset="0"/>
                <a:ea typeface="ＭＳ Ｐゴシック" charset="0"/>
              </a:defRPr>
            </a:lvl7pPr>
            <a:lvl8pPr marL="1449918" eaLnBrk="0" fontAlgn="base" hangingPunct="0">
              <a:spcBef>
                <a:spcPct val="0"/>
              </a:spcBef>
              <a:spcAft>
                <a:spcPct val="0"/>
              </a:spcAft>
              <a:defRPr sz="2500">
                <a:solidFill>
                  <a:schemeClr val="tx1"/>
                </a:solidFill>
                <a:latin typeface="Arial" charset="0"/>
                <a:ea typeface="ＭＳ Ｐゴシック" charset="0"/>
              </a:defRPr>
            </a:lvl8pPr>
            <a:lvl9pPr marL="1933224" eaLnBrk="0" fontAlgn="base" hangingPunct="0">
              <a:spcBef>
                <a:spcPct val="0"/>
              </a:spcBef>
              <a:spcAft>
                <a:spcPct val="0"/>
              </a:spcAft>
              <a:defRPr sz="2500">
                <a:solidFill>
                  <a:schemeClr val="tx1"/>
                </a:solidFill>
                <a:latin typeface="Arial" charset="0"/>
                <a:ea typeface="ＭＳ Ｐゴシック" charset="0"/>
              </a:defRPr>
            </a:lvl9pPr>
          </a:lstStyle>
          <a:p>
            <a:fld id="{0ADCAD42-27CF-3E42-BAF3-51C7C35C4B34}" type="slidenum">
              <a:rPr lang="en-US" sz="1300"/>
              <a:pPr/>
              <a:t>60</a:t>
            </a:fld>
            <a:endParaRPr lang="en-US" sz="130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911318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xfrm>
            <a:off x="4143587" y="9119474"/>
            <a:ext cx="3169920" cy="48006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a:defRPr sz="2500">
                <a:solidFill>
                  <a:schemeClr val="tx1"/>
                </a:solidFill>
                <a:latin typeface="Arial" charset="0"/>
                <a:ea typeface="ＭＳ Ｐゴシック" charset="0"/>
                <a:cs typeface="ＭＳ Ｐゴシック" charset="0"/>
              </a:defRPr>
            </a:lvl1pPr>
            <a:lvl2pPr marL="40097626" indent="-39614320">
              <a:defRPr sz="2500">
                <a:solidFill>
                  <a:schemeClr val="tx1"/>
                </a:solidFill>
                <a:latin typeface="Arial" charset="0"/>
                <a:ea typeface="ＭＳ Ｐゴシック" charset="0"/>
              </a:defRPr>
            </a:lvl2pPr>
            <a:lvl3pPr>
              <a:defRPr sz="2500">
                <a:solidFill>
                  <a:schemeClr val="tx1"/>
                </a:solidFill>
                <a:latin typeface="Arial" charset="0"/>
                <a:ea typeface="ＭＳ Ｐゴシック" charset="0"/>
              </a:defRPr>
            </a:lvl3pPr>
            <a:lvl4pPr>
              <a:defRPr sz="2500">
                <a:solidFill>
                  <a:schemeClr val="tx1"/>
                </a:solidFill>
                <a:latin typeface="Arial" charset="0"/>
                <a:ea typeface="ＭＳ Ｐゴシック" charset="0"/>
              </a:defRPr>
            </a:lvl4pPr>
            <a:lvl5pPr>
              <a:defRPr sz="2500">
                <a:solidFill>
                  <a:schemeClr val="tx1"/>
                </a:solidFill>
                <a:latin typeface="Arial" charset="0"/>
                <a:ea typeface="ＭＳ Ｐゴシック" charset="0"/>
              </a:defRPr>
            </a:lvl5pPr>
            <a:lvl6pPr marL="483306" eaLnBrk="0" fontAlgn="base" hangingPunct="0">
              <a:spcBef>
                <a:spcPct val="0"/>
              </a:spcBef>
              <a:spcAft>
                <a:spcPct val="0"/>
              </a:spcAft>
              <a:defRPr sz="2500">
                <a:solidFill>
                  <a:schemeClr val="tx1"/>
                </a:solidFill>
                <a:latin typeface="Arial" charset="0"/>
                <a:ea typeface="ＭＳ Ｐゴシック" charset="0"/>
              </a:defRPr>
            </a:lvl6pPr>
            <a:lvl7pPr marL="966612" eaLnBrk="0" fontAlgn="base" hangingPunct="0">
              <a:spcBef>
                <a:spcPct val="0"/>
              </a:spcBef>
              <a:spcAft>
                <a:spcPct val="0"/>
              </a:spcAft>
              <a:defRPr sz="2500">
                <a:solidFill>
                  <a:schemeClr val="tx1"/>
                </a:solidFill>
                <a:latin typeface="Arial" charset="0"/>
                <a:ea typeface="ＭＳ Ｐゴシック" charset="0"/>
              </a:defRPr>
            </a:lvl7pPr>
            <a:lvl8pPr marL="1449918" eaLnBrk="0" fontAlgn="base" hangingPunct="0">
              <a:spcBef>
                <a:spcPct val="0"/>
              </a:spcBef>
              <a:spcAft>
                <a:spcPct val="0"/>
              </a:spcAft>
              <a:defRPr sz="2500">
                <a:solidFill>
                  <a:schemeClr val="tx1"/>
                </a:solidFill>
                <a:latin typeface="Arial" charset="0"/>
                <a:ea typeface="ＭＳ Ｐゴシック" charset="0"/>
              </a:defRPr>
            </a:lvl8pPr>
            <a:lvl9pPr marL="1933224" eaLnBrk="0" fontAlgn="base" hangingPunct="0">
              <a:spcBef>
                <a:spcPct val="0"/>
              </a:spcBef>
              <a:spcAft>
                <a:spcPct val="0"/>
              </a:spcAft>
              <a:defRPr sz="2500">
                <a:solidFill>
                  <a:schemeClr val="tx1"/>
                </a:solidFill>
                <a:latin typeface="Arial" charset="0"/>
                <a:ea typeface="ＭＳ Ｐゴシック" charset="0"/>
              </a:defRPr>
            </a:lvl9pPr>
          </a:lstStyle>
          <a:p>
            <a:fld id="{3EF00098-4F84-0C49-9529-554E734C8BBE}" type="slidenum">
              <a:rPr lang="en-US" sz="1300"/>
              <a:pPr/>
              <a:t>61</a:t>
            </a:fld>
            <a:endParaRPr lang="en-US" sz="130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137314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xfrm>
            <a:off x="4143587" y="9119474"/>
            <a:ext cx="3169920" cy="48006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a:defRPr sz="2500">
                <a:solidFill>
                  <a:schemeClr val="tx1"/>
                </a:solidFill>
                <a:latin typeface="Arial" charset="0"/>
                <a:ea typeface="ＭＳ Ｐゴシック" charset="0"/>
                <a:cs typeface="ＭＳ Ｐゴシック" charset="0"/>
              </a:defRPr>
            </a:lvl1pPr>
            <a:lvl2pPr marL="40097626" indent="-39614320">
              <a:defRPr sz="2500">
                <a:solidFill>
                  <a:schemeClr val="tx1"/>
                </a:solidFill>
                <a:latin typeface="Arial" charset="0"/>
                <a:ea typeface="ＭＳ Ｐゴシック" charset="0"/>
              </a:defRPr>
            </a:lvl2pPr>
            <a:lvl3pPr>
              <a:defRPr sz="2500">
                <a:solidFill>
                  <a:schemeClr val="tx1"/>
                </a:solidFill>
                <a:latin typeface="Arial" charset="0"/>
                <a:ea typeface="ＭＳ Ｐゴシック" charset="0"/>
              </a:defRPr>
            </a:lvl3pPr>
            <a:lvl4pPr>
              <a:defRPr sz="2500">
                <a:solidFill>
                  <a:schemeClr val="tx1"/>
                </a:solidFill>
                <a:latin typeface="Arial" charset="0"/>
                <a:ea typeface="ＭＳ Ｐゴシック" charset="0"/>
              </a:defRPr>
            </a:lvl4pPr>
            <a:lvl5pPr>
              <a:defRPr sz="2500">
                <a:solidFill>
                  <a:schemeClr val="tx1"/>
                </a:solidFill>
                <a:latin typeface="Arial" charset="0"/>
                <a:ea typeface="ＭＳ Ｐゴシック" charset="0"/>
              </a:defRPr>
            </a:lvl5pPr>
            <a:lvl6pPr marL="483306" eaLnBrk="0" fontAlgn="base" hangingPunct="0">
              <a:spcBef>
                <a:spcPct val="0"/>
              </a:spcBef>
              <a:spcAft>
                <a:spcPct val="0"/>
              </a:spcAft>
              <a:defRPr sz="2500">
                <a:solidFill>
                  <a:schemeClr val="tx1"/>
                </a:solidFill>
                <a:latin typeface="Arial" charset="0"/>
                <a:ea typeface="ＭＳ Ｐゴシック" charset="0"/>
              </a:defRPr>
            </a:lvl6pPr>
            <a:lvl7pPr marL="966612" eaLnBrk="0" fontAlgn="base" hangingPunct="0">
              <a:spcBef>
                <a:spcPct val="0"/>
              </a:spcBef>
              <a:spcAft>
                <a:spcPct val="0"/>
              </a:spcAft>
              <a:defRPr sz="2500">
                <a:solidFill>
                  <a:schemeClr val="tx1"/>
                </a:solidFill>
                <a:latin typeface="Arial" charset="0"/>
                <a:ea typeface="ＭＳ Ｐゴシック" charset="0"/>
              </a:defRPr>
            </a:lvl7pPr>
            <a:lvl8pPr marL="1449918" eaLnBrk="0" fontAlgn="base" hangingPunct="0">
              <a:spcBef>
                <a:spcPct val="0"/>
              </a:spcBef>
              <a:spcAft>
                <a:spcPct val="0"/>
              </a:spcAft>
              <a:defRPr sz="2500">
                <a:solidFill>
                  <a:schemeClr val="tx1"/>
                </a:solidFill>
                <a:latin typeface="Arial" charset="0"/>
                <a:ea typeface="ＭＳ Ｐゴシック" charset="0"/>
              </a:defRPr>
            </a:lvl8pPr>
            <a:lvl9pPr marL="1933224" eaLnBrk="0" fontAlgn="base" hangingPunct="0">
              <a:spcBef>
                <a:spcPct val="0"/>
              </a:spcBef>
              <a:spcAft>
                <a:spcPct val="0"/>
              </a:spcAft>
              <a:defRPr sz="2500">
                <a:solidFill>
                  <a:schemeClr val="tx1"/>
                </a:solidFill>
                <a:latin typeface="Arial" charset="0"/>
                <a:ea typeface="ＭＳ Ｐゴシック" charset="0"/>
              </a:defRPr>
            </a:lvl9pPr>
          </a:lstStyle>
          <a:p>
            <a:fld id="{7590135C-2650-1146-9ED1-6FE76B90CD2A}" type="slidenum">
              <a:rPr lang="en-US" sz="1300"/>
              <a:pPr/>
              <a:t>62</a:t>
            </a:fld>
            <a:endParaRPr lang="en-US" sz="130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7635161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xfrm>
            <a:off x="4143587" y="9119474"/>
            <a:ext cx="3169920" cy="48006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a:defRPr sz="2500">
                <a:solidFill>
                  <a:schemeClr val="tx1"/>
                </a:solidFill>
                <a:latin typeface="Arial" charset="0"/>
                <a:ea typeface="ＭＳ Ｐゴシック" charset="0"/>
                <a:cs typeface="ＭＳ Ｐゴシック" charset="0"/>
              </a:defRPr>
            </a:lvl1pPr>
            <a:lvl2pPr marL="40097626" indent="-39614320">
              <a:defRPr sz="2500">
                <a:solidFill>
                  <a:schemeClr val="tx1"/>
                </a:solidFill>
                <a:latin typeface="Arial" charset="0"/>
                <a:ea typeface="ＭＳ Ｐゴシック" charset="0"/>
              </a:defRPr>
            </a:lvl2pPr>
            <a:lvl3pPr>
              <a:defRPr sz="2500">
                <a:solidFill>
                  <a:schemeClr val="tx1"/>
                </a:solidFill>
                <a:latin typeface="Arial" charset="0"/>
                <a:ea typeface="ＭＳ Ｐゴシック" charset="0"/>
              </a:defRPr>
            </a:lvl3pPr>
            <a:lvl4pPr>
              <a:defRPr sz="2500">
                <a:solidFill>
                  <a:schemeClr val="tx1"/>
                </a:solidFill>
                <a:latin typeface="Arial" charset="0"/>
                <a:ea typeface="ＭＳ Ｐゴシック" charset="0"/>
              </a:defRPr>
            </a:lvl4pPr>
            <a:lvl5pPr>
              <a:defRPr sz="2500">
                <a:solidFill>
                  <a:schemeClr val="tx1"/>
                </a:solidFill>
                <a:latin typeface="Arial" charset="0"/>
                <a:ea typeface="ＭＳ Ｐゴシック" charset="0"/>
              </a:defRPr>
            </a:lvl5pPr>
            <a:lvl6pPr marL="483306" eaLnBrk="0" fontAlgn="base" hangingPunct="0">
              <a:spcBef>
                <a:spcPct val="0"/>
              </a:spcBef>
              <a:spcAft>
                <a:spcPct val="0"/>
              </a:spcAft>
              <a:defRPr sz="2500">
                <a:solidFill>
                  <a:schemeClr val="tx1"/>
                </a:solidFill>
                <a:latin typeface="Arial" charset="0"/>
                <a:ea typeface="ＭＳ Ｐゴシック" charset="0"/>
              </a:defRPr>
            </a:lvl6pPr>
            <a:lvl7pPr marL="966612" eaLnBrk="0" fontAlgn="base" hangingPunct="0">
              <a:spcBef>
                <a:spcPct val="0"/>
              </a:spcBef>
              <a:spcAft>
                <a:spcPct val="0"/>
              </a:spcAft>
              <a:defRPr sz="2500">
                <a:solidFill>
                  <a:schemeClr val="tx1"/>
                </a:solidFill>
                <a:latin typeface="Arial" charset="0"/>
                <a:ea typeface="ＭＳ Ｐゴシック" charset="0"/>
              </a:defRPr>
            </a:lvl7pPr>
            <a:lvl8pPr marL="1449918" eaLnBrk="0" fontAlgn="base" hangingPunct="0">
              <a:spcBef>
                <a:spcPct val="0"/>
              </a:spcBef>
              <a:spcAft>
                <a:spcPct val="0"/>
              </a:spcAft>
              <a:defRPr sz="2500">
                <a:solidFill>
                  <a:schemeClr val="tx1"/>
                </a:solidFill>
                <a:latin typeface="Arial" charset="0"/>
                <a:ea typeface="ＭＳ Ｐゴシック" charset="0"/>
              </a:defRPr>
            </a:lvl8pPr>
            <a:lvl9pPr marL="1933224" eaLnBrk="0" fontAlgn="base" hangingPunct="0">
              <a:spcBef>
                <a:spcPct val="0"/>
              </a:spcBef>
              <a:spcAft>
                <a:spcPct val="0"/>
              </a:spcAft>
              <a:defRPr sz="2500">
                <a:solidFill>
                  <a:schemeClr val="tx1"/>
                </a:solidFill>
                <a:latin typeface="Arial" charset="0"/>
                <a:ea typeface="ＭＳ Ｐゴシック" charset="0"/>
              </a:defRPr>
            </a:lvl9pPr>
          </a:lstStyle>
          <a:p>
            <a:fld id="{AD06E423-9344-6248-8E1C-4AF198557A97}" type="slidenum">
              <a:rPr lang="en-US" sz="1300"/>
              <a:pPr/>
              <a:t>63</a:t>
            </a:fld>
            <a:endParaRPr lang="en-US" sz="130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181782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xfrm>
            <a:off x="4143587" y="9119474"/>
            <a:ext cx="3169920" cy="48006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a:defRPr sz="2500">
                <a:solidFill>
                  <a:schemeClr val="tx1"/>
                </a:solidFill>
                <a:latin typeface="Arial" charset="0"/>
                <a:ea typeface="ＭＳ Ｐゴシック" charset="0"/>
                <a:cs typeface="ＭＳ Ｐゴシック" charset="0"/>
              </a:defRPr>
            </a:lvl1pPr>
            <a:lvl2pPr marL="40097626" indent="-39614320">
              <a:defRPr sz="2500">
                <a:solidFill>
                  <a:schemeClr val="tx1"/>
                </a:solidFill>
                <a:latin typeface="Arial" charset="0"/>
                <a:ea typeface="ＭＳ Ｐゴシック" charset="0"/>
              </a:defRPr>
            </a:lvl2pPr>
            <a:lvl3pPr>
              <a:defRPr sz="2500">
                <a:solidFill>
                  <a:schemeClr val="tx1"/>
                </a:solidFill>
                <a:latin typeface="Arial" charset="0"/>
                <a:ea typeface="ＭＳ Ｐゴシック" charset="0"/>
              </a:defRPr>
            </a:lvl3pPr>
            <a:lvl4pPr>
              <a:defRPr sz="2500">
                <a:solidFill>
                  <a:schemeClr val="tx1"/>
                </a:solidFill>
                <a:latin typeface="Arial" charset="0"/>
                <a:ea typeface="ＭＳ Ｐゴシック" charset="0"/>
              </a:defRPr>
            </a:lvl4pPr>
            <a:lvl5pPr>
              <a:defRPr sz="2500">
                <a:solidFill>
                  <a:schemeClr val="tx1"/>
                </a:solidFill>
                <a:latin typeface="Arial" charset="0"/>
                <a:ea typeface="ＭＳ Ｐゴシック" charset="0"/>
              </a:defRPr>
            </a:lvl5pPr>
            <a:lvl6pPr marL="483306" eaLnBrk="0" fontAlgn="base" hangingPunct="0">
              <a:spcBef>
                <a:spcPct val="0"/>
              </a:spcBef>
              <a:spcAft>
                <a:spcPct val="0"/>
              </a:spcAft>
              <a:defRPr sz="2500">
                <a:solidFill>
                  <a:schemeClr val="tx1"/>
                </a:solidFill>
                <a:latin typeface="Arial" charset="0"/>
                <a:ea typeface="ＭＳ Ｐゴシック" charset="0"/>
              </a:defRPr>
            </a:lvl6pPr>
            <a:lvl7pPr marL="966612" eaLnBrk="0" fontAlgn="base" hangingPunct="0">
              <a:spcBef>
                <a:spcPct val="0"/>
              </a:spcBef>
              <a:spcAft>
                <a:spcPct val="0"/>
              </a:spcAft>
              <a:defRPr sz="2500">
                <a:solidFill>
                  <a:schemeClr val="tx1"/>
                </a:solidFill>
                <a:latin typeface="Arial" charset="0"/>
                <a:ea typeface="ＭＳ Ｐゴシック" charset="0"/>
              </a:defRPr>
            </a:lvl7pPr>
            <a:lvl8pPr marL="1449918" eaLnBrk="0" fontAlgn="base" hangingPunct="0">
              <a:spcBef>
                <a:spcPct val="0"/>
              </a:spcBef>
              <a:spcAft>
                <a:spcPct val="0"/>
              </a:spcAft>
              <a:defRPr sz="2500">
                <a:solidFill>
                  <a:schemeClr val="tx1"/>
                </a:solidFill>
                <a:latin typeface="Arial" charset="0"/>
                <a:ea typeface="ＭＳ Ｐゴシック" charset="0"/>
              </a:defRPr>
            </a:lvl8pPr>
            <a:lvl9pPr marL="1933224" eaLnBrk="0" fontAlgn="base" hangingPunct="0">
              <a:spcBef>
                <a:spcPct val="0"/>
              </a:spcBef>
              <a:spcAft>
                <a:spcPct val="0"/>
              </a:spcAft>
              <a:defRPr sz="2500">
                <a:solidFill>
                  <a:schemeClr val="tx1"/>
                </a:solidFill>
                <a:latin typeface="Arial" charset="0"/>
                <a:ea typeface="ＭＳ Ｐゴシック" charset="0"/>
              </a:defRPr>
            </a:lvl9pPr>
          </a:lstStyle>
          <a:p>
            <a:fld id="{37D1E7AC-5FBC-0044-BACA-1E77D1E7AD34}" type="slidenum">
              <a:rPr lang="en-US" sz="1300"/>
              <a:pPr/>
              <a:t>64</a:t>
            </a:fld>
            <a:endParaRPr lang="en-US" sz="130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140809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xfrm>
            <a:off x="4143587" y="9119474"/>
            <a:ext cx="3169920" cy="48006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a:defRPr sz="2500">
                <a:solidFill>
                  <a:schemeClr val="tx1"/>
                </a:solidFill>
                <a:latin typeface="Arial" charset="0"/>
                <a:ea typeface="ＭＳ Ｐゴシック" charset="0"/>
                <a:cs typeface="ＭＳ Ｐゴシック" charset="0"/>
              </a:defRPr>
            </a:lvl1pPr>
            <a:lvl2pPr marL="40097626" indent="-39614320">
              <a:defRPr sz="2500">
                <a:solidFill>
                  <a:schemeClr val="tx1"/>
                </a:solidFill>
                <a:latin typeface="Arial" charset="0"/>
                <a:ea typeface="ＭＳ Ｐゴシック" charset="0"/>
              </a:defRPr>
            </a:lvl2pPr>
            <a:lvl3pPr>
              <a:defRPr sz="2500">
                <a:solidFill>
                  <a:schemeClr val="tx1"/>
                </a:solidFill>
                <a:latin typeface="Arial" charset="0"/>
                <a:ea typeface="ＭＳ Ｐゴシック" charset="0"/>
              </a:defRPr>
            </a:lvl3pPr>
            <a:lvl4pPr>
              <a:defRPr sz="2500">
                <a:solidFill>
                  <a:schemeClr val="tx1"/>
                </a:solidFill>
                <a:latin typeface="Arial" charset="0"/>
                <a:ea typeface="ＭＳ Ｐゴシック" charset="0"/>
              </a:defRPr>
            </a:lvl4pPr>
            <a:lvl5pPr>
              <a:defRPr sz="2500">
                <a:solidFill>
                  <a:schemeClr val="tx1"/>
                </a:solidFill>
                <a:latin typeface="Arial" charset="0"/>
                <a:ea typeface="ＭＳ Ｐゴシック" charset="0"/>
              </a:defRPr>
            </a:lvl5pPr>
            <a:lvl6pPr marL="483306" eaLnBrk="0" fontAlgn="base" hangingPunct="0">
              <a:spcBef>
                <a:spcPct val="0"/>
              </a:spcBef>
              <a:spcAft>
                <a:spcPct val="0"/>
              </a:spcAft>
              <a:defRPr sz="2500">
                <a:solidFill>
                  <a:schemeClr val="tx1"/>
                </a:solidFill>
                <a:latin typeface="Arial" charset="0"/>
                <a:ea typeface="ＭＳ Ｐゴシック" charset="0"/>
              </a:defRPr>
            </a:lvl6pPr>
            <a:lvl7pPr marL="966612" eaLnBrk="0" fontAlgn="base" hangingPunct="0">
              <a:spcBef>
                <a:spcPct val="0"/>
              </a:spcBef>
              <a:spcAft>
                <a:spcPct val="0"/>
              </a:spcAft>
              <a:defRPr sz="2500">
                <a:solidFill>
                  <a:schemeClr val="tx1"/>
                </a:solidFill>
                <a:latin typeface="Arial" charset="0"/>
                <a:ea typeface="ＭＳ Ｐゴシック" charset="0"/>
              </a:defRPr>
            </a:lvl7pPr>
            <a:lvl8pPr marL="1449918" eaLnBrk="0" fontAlgn="base" hangingPunct="0">
              <a:spcBef>
                <a:spcPct val="0"/>
              </a:spcBef>
              <a:spcAft>
                <a:spcPct val="0"/>
              </a:spcAft>
              <a:defRPr sz="2500">
                <a:solidFill>
                  <a:schemeClr val="tx1"/>
                </a:solidFill>
                <a:latin typeface="Arial" charset="0"/>
                <a:ea typeface="ＭＳ Ｐゴシック" charset="0"/>
              </a:defRPr>
            </a:lvl8pPr>
            <a:lvl9pPr marL="1933224" eaLnBrk="0" fontAlgn="base" hangingPunct="0">
              <a:spcBef>
                <a:spcPct val="0"/>
              </a:spcBef>
              <a:spcAft>
                <a:spcPct val="0"/>
              </a:spcAft>
              <a:defRPr sz="2500">
                <a:solidFill>
                  <a:schemeClr val="tx1"/>
                </a:solidFill>
                <a:latin typeface="Arial" charset="0"/>
                <a:ea typeface="ＭＳ Ｐゴシック" charset="0"/>
              </a:defRPr>
            </a:lvl9pPr>
          </a:lstStyle>
          <a:p>
            <a:fld id="{DD82060B-5040-F141-91C8-58F127FE2385}" type="slidenum">
              <a:rPr lang="en-US" sz="1300"/>
              <a:pPr/>
              <a:t>65</a:t>
            </a:fld>
            <a:endParaRPr lang="en-US" sz="130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ＭＳ Ｐゴシック" charset="0"/>
                <a:cs typeface="ＭＳ Ｐゴシック" charset="0"/>
              </a:rPr>
              <a:t>Prompt students to answer questions for a mini-quiz</a:t>
            </a:r>
          </a:p>
          <a:p>
            <a:pPr eaLnBrk="1" hangingPunct="1">
              <a:buFontTx/>
              <a:buChar char="•"/>
            </a:pPr>
            <a:r>
              <a:rPr lang="en-US">
                <a:latin typeface="Arial" charset="0"/>
                <a:ea typeface="ＭＳ Ｐゴシック" charset="0"/>
                <a:cs typeface="ＭＳ Ｐゴシック" charset="0"/>
              </a:rPr>
              <a:t>Memory load 30ns</a:t>
            </a:r>
          </a:p>
          <a:p>
            <a:pPr eaLnBrk="1" hangingPunct="1">
              <a:buFontTx/>
              <a:buChar char="•"/>
            </a:pPr>
            <a:r>
              <a:rPr lang="en-US">
                <a:latin typeface="Arial" charset="0"/>
                <a:ea typeface="ＭＳ Ｐゴシック" charset="0"/>
                <a:cs typeface="ＭＳ Ｐゴシック" charset="0"/>
              </a:rPr>
              <a:t>Disk seek &gt;5ms (Solid state disk 0.1-0.3ms)</a:t>
            </a:r>
          </a:p>
          <a:p>
            <a:pPr eaLnBrk="1" hangingPunct="1">
              <a:buFontTx/>
              <a:buChar char="•"/>
            </a:pPr>
            <a:r>
              <a:rPr lang="en-US">
                <a:latin typeface="Arial" charset="0"/>
                <a:ea typeface="ＭＳ Ｐゴシック" charset="0"/>
                <a:cs typeface="ＭＳ Ｐゴシック" charset="0"/>
              </a:rPr>
              <a:t>Disk throughput 40M </a:t>
            </a:r>
          </a:p>
          <a:p>
            <a:pPr eaLnBrk="1" hangingPunct="1">
              <a:buFontTx/>
              <a:buChar char="•"/>
            </a:pPr>
            <a:r>
              <a:rPr lang="en-US">
                <a:latin typeface="Arial" charset="0"/>
                <a:ea typeface="ＭＳ Ｐゴシック" charset="0"/>
                <a:cs typeface="ＭＳ Ｐゴシック" charset="0"/>
              </a:rPr>
              <a:t>LAN throughput </a:t>
            </a:r>
          </a:p>
          <a:p>
            <a:pPr eaLnBrk="1" hangingPunct="1">
              <a:buFontTx/>
              <a:buChar char="•"/>
            </a:pPr>
            <a:r>
              <a:rPr lang="en-US">
                <a:latin typeface="Arial" charset="0"/>
                <a:ea typeface="ＭＳ Ｐゴシック" charset="0"/>
                <a:cs typeface="ＭＳ Ｐゴシック" charset="0"/>
              </a:rPr>
              <a:t>LAN latency</a:t>
            </a:r>
          </a:p>
          <a:p>
            <a:pPr eaLnBrk="1" hangingPunct="1">
              <a:buFontTx/>
              <a:buChar char="•"/>
            </a:pPr>
            <a:r>
              <a:rPr lang="en-US">
                <a:latin typeface="Arial" charset="0"/>
                <a:ea typeface="ＭＳ Ｐゴシック" charset="0"/>
                <a:cs typeface="ＭＳ Ｐゴシック" charset="0"/>
              </a:rPr>
              <a:t>WAN throughput</a:t>
            </a:r>
          </a:p>
          <a:p>
            <a:pPr eaLnBrk="1" hangingPunct="1">
              <a:buFontTx/>
              <a:buChar char="•"/>
            </a:pPr>
            <a:r>
              <a:rPr lang="en-US">
                <a:latin typeface="Arial" charset="0"/>
                <a:ea typeface="ＭＳ Ｐゴシック" charset="0"/>
                <a:cs typeface="ＭＳ Ｐゴシック" charset="0"/>
              </a:rPr>
              <a:t>WAN latency</a:t>
            </a:r>
          </a:p>
        </p:txBody>
      </p:sp>
    </p:spTree>
    <p:extLst>
      <p:ext uri="{BB962C8B-B14F-4D97-AF65-F5344CB8AC3E}">
        <p14:creationId xmlns:p14="http://schemas.microsoft.com/office/powerpoint/2010/main" val="808443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xfrm>
            <a:off x="4143587" y="9119474"/>
            <a:ext cx="3169920" cy="48006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a:defRPr sz="2500">
                <a:solidFill>
                  <a:schemeClr val="tx1"/>
                </a:solidFill>
                <a:latin typeface="Arial" charset="0"/>
                <a:ea typeface="ＭＳ Ｐゴシック" charset="0"/>
                <a:cs typeface="ＭＳ Ｐゴシック" charset="0"/>
              </a:defRPr>
            </a:lvl1pPr>
            <a:lvl2pPr marL="40097626" indent="-39614320">
              <a:defRPr sz="2500">
                <a:solidFill>
                  <a:schemeClr val="tx1"/>
                </a:solidFill>
                <a:latin typeface="Arial" charset="0"/>
                <a:ea typeface="ＭＳ Ｐゴシック" charset="0"/>
              </a:defRPr>
            </a:lvl2pPr>
            <a:lvl3pPr>
              <a:defRPr sz="2500">
                <a:solidFill>
                  <a:schemeClr val="tx1"/>
                </a:solidFill>
                <a:latin typeface="Arial" charset="0"/>
                <a:ea typeface="ＭＳ Ｐゴシック" charset="0"/>
              </a:defRPr>
            </a:lvl3pPr>
            <a:lvl4pPr>
              <a:defRPr sz="2500">
                <a:solidFill>
                  <a:schemeClr val="tx1"/>
                </a:solidFill>
                <a:latin typeface="Arial" charset="0"/>
                <a:ea typeface="ＭＳ Ｐゴシック" charset="0"/>
              </a:defRPr>
            </a:lvl4pPr>
            <a:lvl5pPr>
              <a:defRPr sz="2500">
                <a:solidFill>
                  <a:schemeClr val="tx1"/>
                </a:solidFill>
                <a:latin typeface="Arial" charset="0"/>
                <a:ea typeface="ＭＳ Ｐゴシック" charset="0"/>
              </a:defRPr>
            </a:lvl5pPr>
            <a:lvl6pPr marL="483306" eaLnBrk="0" fontAlgn="base" hangingPunct="0">
              <a:spcBef>
                <a:spcPct val="0"/>
              </a:spcBef>
              <a:spcAft>
                <a:spcPct val="0"/>
              </a:spcAft>
              <a:defRPr sz="2500">
                <a:solidFill>
                  <a:schemeClr val="tx1"/>
                </a:solidFill>
                <a:latin typeface="Arial" charset="0"/>
                <a:ea typeface="ＭＳ Ｐゴシック" charset="0"/>
              </a:defRPr>
            </a:lvl6pPr>
            <a:lvl7pPr marL="966612" eaLnBrk="0" fontAlgn="base" hangingPunct="0">
              <a:spcBef>
                <a:spcPct val="0"/>
              </a:spcBef>
              <a:spcAft>
                <a:spcPct val="0"/>
              </a:spcAft>
              <a:defRPr sz="2500">
                <a:solidFill>
                  <a:schemeClr val="tx1"/>
                </a:solidFill>
                <a:latin typeface="Arial" charset="0"/>
                <a:ea typeface="ＭＳ Ｐゴシック" charset="0"/>
              </a:defRPr>
            </a:lvl7pPr>
            <a:lvl8pPr marL="1449918" eaLnBrk="0" fontAlgn="base" hangingPunct="0">
              <a:spcBef>
                <a:spcPct val="0"/>
              </a:spcBef>
              <a:spcAft>
                <a:spcPct val="0"/>
              </a:spcAft>
              <a:defRPr sz="2500">
                <a:solidFill>
                  <a:schemeClr val="tx1"/>
                </a:solidFill>
                <a:latin typeface="Arial" charset="0"/>
                <a:ea typeface="ＭＳ Ｐゴシック" charset="0"/>
              </a:defRPr>
            </a:lvl8pPr>
            <a:lvl9pPr marL="1933224" eaLnBrk="0" fontAlgn="base" hangingPunct="0">
              <a:spcBef>
                <a:spcPct val="0"/>
              </a:spcBef>
              <a:spcAft>
                <a:spcPct val="0"/>
              </a:spcAft>
              <a:defRPr sz="2500">
                <a:solidFill>
                  <a:schemeClr val="tx1"/>
                </a:solidFill>
                <a:latin typeface="Arial" charset="0"/>
                <a:ea typeface="ＭＳ Ｐゴシック" charset="0"/>
              </a:defRPr>
            </a:lvl9pPr>
          </a:lstStyle>
          <a:p>
            <a:fld id="{4AF2F91D-8556-6B45-A857-D42E715FE0A3}" type="slidenum">
              <a:rPr lang="en-US" sz="1300"/>
              <a:pPr/>
              <a:t>66</a:t>
            </a:fld>
            <a:endParaRPr lang="en-US" sz="130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66231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lost at sea January 28, 2007</a:t>
            </a:r>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lIns="96661" tIns="48331" rIns="96661" bIns="48331"/>
          <a:lstStyle/>
          <a:p>
            <a:fld id="{17008E77-E11C-FE47-BF53-F6CEB8CB8665}" type="slidenum">
              <a:rPr lang="en-US" smtClean="0"/>
              <a:t>68</a:t>
            </a:fld>
            <a:endParaRPr lang="en-US"/>
          </a:p>
        </p:txBody>
      </p:sp>
    </p:spTree>
    <p:extLst>
      <p:ext uri="{BB962C8B-B14F-4D97-AF65-F5344CB8AC3E}">
        <p14:creationId xmlns:p14="http://schemas.microsoft.com/office/powerpoint/2010/main" val="1670915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习大大：核心技术、核心竞争力是买不来的。</a:t>
            </a:r>
          </a:p>
        </p:txBody>
      </p:sp>
    </p:spTree>
    <p:extLst>
      <p:ext uri="{BB962C8B-B14F-4D97-AF65-F5344CB8AC3E}">
        <p14:creationId xmlns:p14="http://schemas.microsoft.com/office/powerpoint/2010/main" val="1861985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a:t>Virtualization for complexity &amp; Heterogeneity</a:t>
            </a:r>
            <a:r>
              <a:rPr lang="en-US" altLang="ko-KR" baseline="0" dirty="0"/>
              <a:t>, sharing (making exclusive hardware sharable)</a:t>
            </a:r>
            <a:endParaRPr lang="en-US" altLang="ko-KR" dirty="0"/>
          </a:p>
          <a:p>
            <a:endParaRPr lang="en-US" altLang="ko-KR" dirty="0"/>
          </a:p>
          <a:p>
            <a:r>
              <a:rPr lang="en-US" altLang="ko-KR" dirty="0"/>
              <a:t>What is a</a:t>
            </a:r>
            <a:r>
              <a:rPr lang="en-US" altLang="ko-KR" baseline="0" dirty="0"/>
              <a:t> difference between “platform virtualization” and others? </a:t>
            </a:r>
          </a:p>
          <a:p>
            <a:endParaRPr lang="en-US" altLang="ko-KR" baseline="0" dirty="0"/>
          </a:p>
          <a:p>
            <a:r>
              <a:rPr lang="en-US" altLang="ko-KR" baseline="0" dirty="0"/>
              <a:t> - it virtualizes ISA (CPU) such that OS can decouples from CPU. </a:t>
            </a:r>
            <a:endParaRPr lang="ko-KR" altLang="en-US" dirty="0"/>
          </a:p>
        </p:txBody>
      </p:sp>
      <p:sp>
        <p:nvSpPr>
          <p:cNvPr id="4" name="슬라이드 번호 개체 틀 3"/>
          <p:cNvSpPr>
            <a:spLocks noGrp="1"/>
          </p:cNvSpPr>
          <p:nvPr>
            <p:ph type="sldNum" sz="quarter" idx="10"/>
          </p:nvPr>
        </p:nvSpPr>
        <p:spPr>
          <a:xfrm>
            <a:off x="4143587" y="9119474"/>
            <a:ext cx="3169920" cy="480060"/>
          </a:xfrm>
          <a:prstGeom prst="rect">
            <a:avLst/>
          </a:prstGeom>
        </p:spPr>
        <p:txBody>
          <a:bodyPr lIns="96661" tIns="48331" rIns="96661" bIns="48331"/>
          <a:lstStyle/>
          <a:p>
            <a:fld id="{209A8C4D-5102-4BE2-98C6-CF8786B4AF63}" type="slidenum">
              <a:rPr lang="ko-KR" altLang="en-US" smtClean="0"/>
              <a:pPr/>
              <a:t>76</a:t>
            </a:fld>
            <a:endParaRPr lang="ko-KR" altLang="en-US"/>
          </a:p>
        </p:txBody>
      </p:sp>
    </p:spTree>
    <p:extLst>
      <p:ext uri="{BB962C8B-B14F-4D97-AF65-F5344CB8AC3E}">
        <p14:creationId xmlns:p14="http://schemas.microsoft.com/office/powerpoint/2010/main" val="9961237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a:t>Maximum</a:t>
            </a:r>
            <a:r>
              <a:rPr lang="en-US" altLang="ko-KR" baseline="0" dirty="0"/>
              <a:t> resource utilization – </a:t>
            </a:r>
          </a:p>
          <a:p>
            <a:r>
              <a:rPr lang="en-US" dirty="0"/>
              <a:t>Server consolidation is an approach to the efficient usage of computer </a:t>
            </a:r>
            <a:r>
              <a:rPr lang="en-US" u="sng" dirty="0">
                <a:hlinkClick r:id="rId3"/>
              </a:rPr>
              <a:t>server</a:t>
            </a:r>
            <a:r>
              <a:rPr lang="en-US" dirty="0"/>
              <a:t> resources in order to reduce the total number of servers or server locations that an organization requires. The practice developed in response to the problem of </a:t>
            </a:r>
            <a:r>
              <a:rPr lang="en-US" u="sng" dirty="0">
                <a:hlinkClick r:id="rId4"/>
              </a:rPr>
              <a:t>server sprawl</a:t>
            </a:r>
            <a:r>
              <a:rPr lang="en-US" dirty="0"/>
              <a:t>, a situation in which multiple, under-utilized servers take up more space and consume more resources than can be justified by their </a:t>
            </a:r>
            <a:r>
              <a:rPr lang="en-US" u="sng" dirty="0">
                <a:hlinkClick r:id="rId5"/>
              </a:rPr>
              <a:t>workload</a:t>
            </a:r>
            <a:endParaRPr lang="en-US" altLang="ko-KR" dirty="0"/>
          </a:p>
          <a:p>
            <a:r>
              <a:rPr lang="en-US" dirty="0"/>
              <a:t>Multiple virtual machines </a:t>
            </a:r>
            <a:endParaRPr lang="en-US" altLang="ko-KR" dirty="0"/>
          </a:p>
          <a:p>
            <a:r>
              <a:rPr lang="en-US" altLang="ko-KR" dirty="0"/>
              <a:t>Portability</a:t>
            </a:r>
          </a:p>
          <a:p>
            <a:pPr defTabSz="1002086">
              <a:defRPr/>
            </a:pPr>
            <a:r>
              <a:rPr lang="en-US" dirty="0"/>
              <a:t> - the virtual machine can provide an </a:t>
            </a:r>
            <a:r>
              <a:rPr lang="en-US" dirty="0">
                <a:hlinkClick r:id="rId6"/>
              </a:rPr>
              <a:t>instruction set</a:t>
            </a:r>
            <a:r>
              <a:rPr lang="en-US" dirty="0"/>
              <a:t> architecture (ISA) that is somewhat different from that of the real machine</a:t>
            </a:r>
          </a:p>
          <a:p>
            <a:endParaRPr lang="ko-KR" altLang="en-US" dirty="0"/>
          </a:p>
        </p:txBody>
      </p:sp>
      <p:sp>
        <p:nvSpPr>
          <p:cNvPr id="4" name="슬라이드 번호 개체 틀 3"/>
          <p:cNvSpPr>
            <a:spLocks noGrp="1"/>
          </p:cNvSpPr>
          <p:nvPr>
            <p:ph type="sldNum" sz="quarter" idx="10"/>
          </p:nvPr>
        </p:nvSpPr>
        <p:spPr>
          <a:xfrm>
            <a:off x="4143587" y="9119474"/>
            <a:ext cx="3169920" cy="480060"/>
          </a:xfrm>
          <a:prstGeom prst="rect">
            <a:avLst/>
          </a:prstGeom>
        </p:spPr>
        <p:txBody>
          <a:bodyPr lIns="96661" tIns="48331" rIns="96661" bIns="48331"/>
          <a:lstStyle/>
          <a:p>
            <a:fld id="{209A8C4D-5102-4BE2-98C6-CF8786B4AF63}" type="slidenum">
              <a:rPr lang="ko-KR" altLang="en-US" smtClean="0"/>
              <a:pPr/>
              <a:t>77</a:t>
            </a:fld>
            <a:endParaRPr lang="ko-KR" altLang="en-US"/>
          </a:p>
        </p:txBody>
      </p:sp>
    </p:spTree>
    <p:extLst>
      <p:ext uri="{BB962C8B-B14F-4D97-AF65-F5344CB8AC3E}">
        <p14:creationId xmlns:p14="http://schemas.microsoft.com/office/powerpoint/2010/main" val="102198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latin typeface="Times New Roman" charset="0"/>
              <a:ea typeface="SimSun" charset="0"/>
              <a:cs typeface="SimSun" charset="0"/>
            </a:endParaRPr>
          </a:p>
        </p:txBody>
      </p:sp>
      <p:sp>
        <p:nvSpPr>
          <p:cNvPr id="36868" name="Slide Number Placeholder 3"/>
          <p:cNvSpPr>
            <a:spLocks noGrp="1"/>
          </p:cNvSpPr>
          <p:nvPr>
            <p:ph type="sldNum" sz="quarter" idx="5"/>
          </p:nvPr>
        </p:nvSpPr>
        <p:spPr>
          <a:xfrm>
            <a:off x="4143587" y="9119474"/>
            <a:ext cx="3169920" cy="48006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661" tIns="48331" rIns="96661" bIns="48331"/>
          <a:lstStyle>
            <a:lvl1pPr eaLnBrk="0" hangingPunct="0">
              <a:defRPr sz="2500">
                <a:solidFill>
                  <a:schemeClr val="tx1"/>
                </a:solidFill>
                <a:latin typeface="Times New Roman" charset="0"/>
                <a:ea typeface="MS PGothic" charset="0"/>
                <a:cs typeface="MS PGothic" charset="0"/>
              </a:defRPr>
            </a:lvl1pPr>
            <a:lvl2pPr marL="785372" indent="-302066" eaLnBrk="0" hangingPunct="0">
              <a:defRPr sz="2500">
                <a:solidFill>
                  <a:schemeClr val="tx1"/>
                </a:solidFill>
                <a:latin typeface="Times New Roman" charset="0"/>
                <a:ea typeface="MS PGothic" charset="0"/>
                <a:cs typeface="MS PGothic" charset="0"/>
              </a:defRPr>
            </a:lvl2pPr>
            <a:lvl3pPr marL="1208265" indent="-241653" eaLnBrk="0" hangingPunct="0">
              <a:defRPr sz="2500">
                <a:solidFill>
                  <a:schemeClr val="tx1"/>
                </a:solidFill>
                <a:latin typeface="Times New Roman" charset="0"/>
                <a:ea typeface="MS PGothic" charset="0"/>
                <a:cs typeface="MS PGothic" charset="0"/>
              </a:defRPr>
            </a:lvl3pPr>
            <a:lvl4pPr marL="1691571" indent="-241653" eaLnBrk="0" hangingPunct="0">
              <a:defRPr sz="2500">
                <a:solidFill>
                  <a:schemeClr val="tx1"/>
                </a:solidFill>
                <a:latin typeface="Times New Roman" charset="0"/>
                <a:ea typeface="MS PGothic" charset="0"/>
                <a:cs typeface="MS PGothic" charset="0"/>
              </a:defRPr>
            </a:lvl4pPr>
            <a:lvl5pPr marL="2174878" indent="-241653" eaLnBrk="0" hangingPunct="0">
              <a:defRPr sz="2500">
                <a:solidFill>
                  <a:schemeClr val="tx1"/>
                </a:solidFill>
                <a:latin typeface="Times New Roman" charset="0"/>
                <a:ea typeface="MS PGothic" charset="0"/>
                <a:cs typeface="MS PGothic" charset="0"/>
              </a:defRPr>
            </a:lvl5pPr>
            <a:lvl6pPr marL="2658184" indent="-241653" algn="ctr" eaLnBrk="0" fontAlgn="base" hangingPunct="0">
              <a:spcBef>
                <a:spcPct val="0"/>
              </a:spcBef>
              <a:spcAft>
                <a:spcPct val="0"/>
              </a:spcAft>
              <a:defRPr sz="2500">
                <a:solidFill>
                  <a:schemeClr val="tx1"/>
                </a:solidFill>
                <a:latin typeface="Times New Roman" charset="0"/>
                <a:ea typeface="MS PGothic" charset="0"/>
                <a:cs typeface="MS PGothic" charset="0"/>
              </a:defRPr>
            </a:lvl6pPr>
            <a:lvl7pPr marL="3141490" indent="-241653" algn="ctr" eaLnBrk="0" fontAlgn="base" hangingPunct="0">
              <a:spcBef>
                <a:spcPct val="0"/>
              </a:spcBef>
              <a:spcAft>
                <a:spcPct val="0"/>
              </a:spcAft>
              <a:defRPr sz="2500">
                <a:solidFill>
                  <a:schemeClr val="tx1"/>
                </a:solidFill>
                <a:latin typeface="Times New Roman" charset="0"/>
                <a:ea typeface="MS PGothic" charset="0"/>
                <a:cs typeface="MS PGothic" charset="0"/>
              </a:defRPr>
            </a:lvl7pPr>
            <a:lvl8pPr marL="3624796" indent="-241653" algn="ctr" eaLnBrk="0" fontAlgn="base" hangingPunct="0">
              <a:spcBef>
                <a:spcPct val="0"/>
              </a:spcBef>
              <a:spcAft>
                <a:spcPct val="0"/>
              </a:spcAft>
              <a:defRPr sz="2500">
                <a:solidFill>
                  <a:schemeClr val="tx1"/>
                </a:solidFill>
                <a:latin typeface="Times New Roman" charset="0"/>
                <a:ea typeface="MS PGothic" charset="0"/>
                <a:cs typeface="MS PGothic" charset="0"/>
              </a:defRPr>
            </a:lvl8pPr>
            <a:lvl9pPr marL="4108102" indent="-241653" algn="ctr" eaLnBrk="0" fontAlgn="base" hangingPunct="0">
              <a:spcBef>
                <a:spcPct val="0"/>
              </a:spcBef>
              <a:spcAft>
                <a:spcPct val="0"/>
              </a:spcAft>
              <a:defRPr sz="2500">
                <a:solidFill>
                  <a:schemeClr val="tx1"/>
                </a:solidFill>
                <a:latin typeface="Times New Roman" charset="0"/>
                <a:ea typeface="MS PGothic" charset="0"/>
                <a:cs typeface="MS PGothic" charset="0"/>
              </a:defRPr>
            </a:lvl9pPr>
          </a:lstStyle>
          <a:p>
            <a:pPr eaLnBrk="1" hangingPunct="1"/>
            <a:fld id="{5771CB23-EE10-2944-8ED4-DF221A380D17}" type="slidenum">
              <a:rPr lang="zh-CN" altLang="en-US" sz="1300">
                <a:ea typeface="SimSun" charset="0"/>
                <a:cs typeface="SimSun" charset="0"/>
              </a:rPr>
              <a:pPr eaLnBrk="1" hangingPunct="1"/>
              <a:t>78</a:t>
            </a:fld>
            <a:endParaRPr lang="en-US" altLang="zh-CN" sz="1300">
              <a:ea typeface="SimSun" charset="0"/>
              <a:cs typeface="SimSun" charset="0"/>
            </a:endParaRPr>
          </a:p>
        </p:txBody>
      </p:sp>
    </p:spTree>
    <p:extLst>
      <p:ext uri="{BB962C8B-B14F-4D97-AF65-F5344CB8AC3E}">
        <p14:creationId xmlns:p14="http://schemas.microsoft.com/office/powerpoint/2010/main" val="1259241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587" y="9119474"/>
            <a:ext cx="3169920" cy="480060"/>
          </a:xfrm>
          <a:prstGeom prst="rect">
            <a:avLst/>
          </a:prstGeom>
          <a:ln/>
        </p:spPr>
        <p:txBody>
          <a:bodyPr lIns="96661" tIns="48331" rIns="96661" bIns="48331"/>
          <a:lstStyle/>
          <a:p>
            <a:fld id="{E4831A01-6A34-7B4B-BE15-B9C50D517553}" type="slidenum">
              <a:rPr lang="en-US"/>
              <a:pPr/>
              <a:t>79</a:t>
            </a:fld>
            <a:endParaRPr lang="en-US"/>
          </a:p>
        </p:txBody>
      </p:sp>
      <p:sp>
        <p:nvSpPr>
          <p:cNvPr id="307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07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03372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412D63FE-8541-4295-8650-05D4D9A33D44}" type="slidenum">
              <a:rPr lang="en-US" altLang="ko-KR"/>
              <a:pPr/>
              <a:t>86</a:t>
            </a:fld>
            <a:endParaRPr lang="en-US" altLang="ko-K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481195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4497D3B4-5345-48E7-9F66-1216ED7FDA48}" type="slidenum">
              <a:rPr lang="en-US" altLang="ko-KR"/>
              <a:pPr/>
              <a:t>87</a:t>
            </a:fld>
            <a:endParaRPr lang="en-US" altLang="ko-K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424929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1B99E373-60E3-4E1B-AD54-30D0733DDD90}" type="slidenum">
              <a:rPr lang="en-US" altLang="ko-KR"/>
              <a:pPr/>
              <a:t>88</a:t>
            </a:fld>
            <a:endParaRPr lang="en-US" altLang="ko-K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90374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85C5BEA3-AF32-4A24-B14C-59B7BC7BFF2F}" type="slidenum">
              <a:rPr lang="en-US" altLang="ko-KR"/>
              <a:pPr/>
              <a:t>89</a:t>
            </a:fld>
            <a:endParaRPr lang="en-US" altLang="ko-K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033070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36A840C7-7EF1-4179-9BBA-D00B7CDBE525}" type="slidenum">
              <a:rPr lang="en-US" altLang="ko-KR"/>
              <a:pPr/>
              <a:t>90</a:t>
            </a:fld>
            <a:endParaRPr lang="en-US" altLang="ko-K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52088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645E2598-310B-4964-8874-C3ECE8AEB284}" type="slidenum">
              <a:rPr lang="en-US" altLang="ko-KR"/>
              <a:pPr/>
              <a:t>91</a:t>
            </a:fld>
            <a:endParaRPr lang="en-US" altLang="ko-K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59143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当前有一个较为普遍的共识：推动操作系统研究的最大动力就来自于  应用驱动和硬件驱动</a:t>
            </a:r>
            <a:endParaRPr kumimoji="1" lang="en-US" altLang="zh-CN" dirty="0"/>
          </a:p>
          <a:p>
            <a:endParaRPr kumimoji="1" lang="en-US" altLang="zh-CN" dirty="0"/>
          </a:p>
          <a:p>
            <a:r>
              <a:rPr kumimoji="1" lang="zh-CN" altLang="en-US" dirty="0"/>
              <a:t>为什么这么说呢，还是因为操作系统在整个计算机系统中所处的位置决定的</a:t>
            </a:r>
            <a:endParaRPr kumimoji="1" lang="en-US" altLang="zh-CN" dirty="0"/>
          </a:p>
          <a:p>
            <a:endParaRPr kumimoji="1" lang="en-US" altLang="zh-CN" dirty="0"/>
          </a:p>
          <a:p>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操作系统的两大任务无非就是：管理硬件资源（资源虚拟化） </a:t>
            </a:r>
            <a:r>
              <a:rPr kumimoji="1" lang="en-US" altLang="zh-CN" dirty="0"/>
              <a:t>+</a:t>
            </a:r>
            <a:r>
              <a:rPr kumimoji="1" lang="zh-CN" altLang="en-US" dirty="0"/>
              <a:t> 提供编程接口（功能可编程）</a:t>
            </a:r>
            <a:endParaRPr kumimoji="1" lang="en-US" altLang="zh-CN" dirty="0"/>
          </a:p>
          <a:p>
            <a:endParaRPr kumimoji="1" lang="en-US" altLang="zh-CN" dirty="0"/>
          </a:p>
          <a:p>
            <a:r>
              <a:rPr lang="en-US" sz="1200" b="0" i="0" kern="1200" dirty="0" err="1">
                <a:solidFill>
                  <a:schemeClr val="tx1"/>
                </a:solidFill>
                <a:effectLst/>
                <a:latin typeface="+mn-lt"/>
                <a:ea typeface="+mn-ea"/>
                <a:cs typeface="+mn-cs"/>
              </a:rPr>
              <a:t>梅宏院士在IEEE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Computer发表的论文中对操作系统的未来进行了展望，提出了普适操作系统（Ubiquitous</a:t>
            </a:r>
            <a:r>
              <a:rPr lang="en-US" sz="1200" b="0" i="0" kern="1200" dirty="0">
                <a:solidFill>
                  <a:schemeClr val="tx1"/>
                </a:solidFill>
                <a:effectLst/>
                <a:latin typeface="+mn-lt"/>
                <a:ea typeface="+mn-ea"/>
                <a:cs typeface="+mn-cs"/>
              </a:rPr>
              <a:t> Operating </a:t>
            </a:r>
            <a:r>
              <a:rPr lang="en-US" sz="1200" b="0" i="0" kern="1200" dirty="0" err="1">
                <a:solidFill>
                  <a:schemeClr val="tx1"/>
                </a:solidFill>
                <a:effectLst/>
                <a:latin typeface="+mn-lt"/>
                <a:ea typeface="+mn-ea"/>
                <a:cs typeface="+mn-cs"/>
              </a:rPr>
              <a:t>System）的概念，用来指代正在涌现的无处不在的新型操作系统</a:t>
            </a:r>
            <a:r>
              <a:rPr lang="zh-CN" altLang="en-US" sz="1200" b="0" i="0" kern="1200" dirty="0">
                <a:solidFill>
                  <a:schemeClr val="tx1"/>
                </a:solidFill>
                <a:effectLst/>
                <a:latin typeface="+mn-lt"/>
                <a:ea typeface="+mn-ea"/>
                <a:cs typeface="+mn-cs"/>
              </a:rPr>
              <a:t>。因为软件定义</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的需要，操作系统将无处不在。</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我们非常认同这一观点，但同时我们也认为，发展是存在不均衡性（不同时期，在不同领域的机会是不完全相同的）从早期的大型机操作系统研究到后来的桌面系统。而当前我们的观点：端和云</a:t>
            </a:r>
            <a:endParaRPr kumimoji="1"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另一方面，传统操作系统架构进入稳定期（</a:t>
            </a:r>
            <a:endParaRPr kumimoji="1"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今天主要介绍在数据中心方面的一些工作。</a:t>
            </a:r>
            <a:endParaRPr kumimoji="1" lang="en-US" altLang="zh-CN" dirty="0"/>
          </a:p>
          <a:p>
            <a:endParaRPr kumimoji="1" lang="en-US" altLang="zh-CN" sz="1200" b="0" i="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A03C64B2-266C-874B-8851-42FF9B95102E}" type="slidenum">
              <a:rPr kumimoji="1" lang="zh-CN" altLang="en-US" smtClean="0"/>
              <a:t>9</a:t>
            </a:fld>
            <a:endParaRPr kumimoji="1" lang="zh-CN" altLang="en-US"/>
          </a:p>
        </p:txBody>
      </p:sp>
    </p:spTree>
    <p:extLst>
      <p:ext uri="{BB962C8B-B14F-4D97-AF65-F5344CB8AC3E}">
        <p14:creationId xmlns:p14="http://schemas.microsoft.com/office/powerpoint/2010/main" val="3370496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784925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简约不简单</a:t>
            </a:r>
            <a:endParaRPr lang="en-US" dirty="0"/>
          </a:p>
        </p:txBody>
      </p:sp>
    </p:spTree>
    <p:extLst>
      <p:ext uri="{BB962C8B-B14F-4D97-AF65-F5344CB8AC3E}">
        <p14:creationId xmlns:p14="http://schemas.microsoft.com/office/powerpoint/2010/main" val="1891243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631828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multicore platform</a:t>
            </a:r>
            <a:r>
              <a:rPr lang="en-US" baseline="0" dirty="0"/>
              <a:t> is prevalent recently. For example, Quad-cores and eight cores on a chip becomes very common. It was predicted that tens and hundreds of cores on a single chip will appear in the near future.</a:t>
            </a:r>
          </a:p>
          <a:p>
            <a:endParaRPr lang="en-US" baseline="0" dirty="0"/>
          </a:p>
          <a:p>
            <a:r>
              <a:rPr lang="en-US" altLang="zh-CN" baseline="0" dirty="0"/>
              <a:t>Hence, data-parallel applications could be the potential ideal consumer to harness the power of multicore platform.</a:t>
            </a:r>
            <a:endParaRPr lang="en-US" altLang="zh-CN" dirty="0"/>
          </a:p>
          <a:p>
            <a:endParaRPr lang="en-US" baseline="0"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lIns="96661" tIns="48331" rIns="96661" bIns="48331"/>
          <a:lstStyle/>
          <a:p>
            <a:fld id="{91E32BA6-A9CA-41FD-A37D-BCFCEECD83F4}" type="slidenum">
              <a:rPr lang="en-US" smtClean="0"/>
              <a:pPr/>
              <a:t>18</a:t>
            </a:fld>
            <a:endParaRPr lang="en-US" dirty="0"/>
          </a:p>
        </p:txBody>
      </p:sp>
    </p:spTree>
    <p:extLst>
      <p:ext uri="{BB962C8B-B14F-4D97-AF65-F5344CB8AC3E}">
        <p14:creationId xmlns:p14="http://schemas.microsoft.com/office/powerpoint/2010/main" val="85770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Buffer overflow: if you control </a:t>
            </a:r>
            <a:r>
              <a:rPr lang="en-US" dirty="0" err="1"/>
              <a:t>myOS</a:t>
            </a:r>
            <a:r>
              <a:rPr lang="en-US" dirty="0"/>
              <a:t>, you can nearly do anything?</a:t>
            </a:r>
          </a:p>
        </p:txBody>
      </p:sp>
    </p:spTree>
    <p:extLst>
      <p:ext uri="{BB962C8B-B14F-4D97-AF65-F5344CB8AC3E}">
        <p14:creationId xmlns:p14="http://schemas.microsoft.com/office/powerpoint/2010/main" val="2550715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622923-E11F-4E81-A01C-72DF6E52D5E1}" type="datetimeFigureOut">
              <a:rPr lang="en-US" smtClean="0"/>
              <a:pPr/>
              <a:t>9/7/19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14901-1EA4-4701-886E-6728A4CC236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622923-E11F-4E81-A01C-72DF6E52D5E1}" type="datetimeFigureOut">
              <a:rPr lang="en-US" smtClean="0"/>
              <a:pPr/>
              <a:t>9/7/19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14901-1EA4-4701-886E-6728A4CC236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622923-E11F-4E81-A01C-72DF6E52D5E1}" type="datetimeFigureOut">
              <a:rPr lang="en-US" smtClean="0"/>
              <a:pPr/>
              <a:t>9/7/19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14901-1EA4-4701-886E-6728A4CC236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622923-E11F-4E81-A01C-72DF6E52D5E1}" type="datetimeFigureOut">
              <a:rPr lang="en-US" smtClean="0"/>
              <a:pPr/>
              <a:t>9/7/19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14901-1EA4-4701-886E-6728A4CC236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22923-E11F-4E81-A01C-72DF6E52D5E1}" type="datetimeFigureOut">
              <a:rPr lang="en-US" smtClean="0"/>
              <a:pPr/>
              <a:t>9/7/19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14901-1EA4-4701-886E-6728A4CC236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622923-E11F-4E81-A01C-72DF6E52D5E1}" type="datetimeFigureOut">
              <a:rPr lang="en-US" smtClean="0"/>
              <a:pPr/>
              <a:t>9/7/19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D14901-1EA4-4701-886E-6728A4CC236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622923-E11F-4E81-A01C-72DF6E52D5E1}" type="datetimeFigureOut">
              <a:rPr lang="en-US" smtClean="0"/>
              <a:pPr/>
              <a:t>9/7/19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D14901-1EA4-4701-886E-6728A4CC236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622923-E11F-4E81-A01C-72DF6E52D5E1}" type="datetimeFigureOut">
              <a:rPr lang="en-US" smtClean="0"/>
              <a:pPr/>
              <a:t>9/7/19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D14901-1EA4-4701-886E-6728A4CC236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622923-E11F-4E81-A01C-72DF6E52D5E1}" type="datetimeFigureOut">
              <a:rPr lang="en-US" smtClean="0"/>
              <a:pPr/>
              <a:t>9/7/19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14901-1EA4-4701-886E-6728A4CC236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622923-E11F-4E81-A01C-72DF6E52D5E1}" type="datetimeFigureOut">
              <a:rPr lang="en-US" smtClean="0"/>
              <a:pPr/>
              <a:t>9/7/19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D14901-1EA4-4701-886E-6728A4CC236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622923-E11F-4E81-A01C-72DF6E52D5E1}" type="datetimeFigureOut">
              <a:rPr lang="en-US" smtClean="0"/>
              <a:pPr/>
              <a:t>9/7/19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D14901-1EA4-4701-886E-6728A4CC236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622923-E11F-4E81-A01C-72DF6E52D5E1}" type="datetimeFigureOut">
              <a:rPr lang="en-US" smtClean="0"/>
              <a:pPr/>
              <a:t>9/7/19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D14901-1EA4-4701-886E-6728A4CC236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000" b="1" i="0" kern="1200">
          <a:solidFill>
            <a:srgbClr val="3366FF"/>
          </a:solidFill>
          <a:latin typeface="Tahoma"/>
          <a:ea typeface="+mj-ea"/>
          <a:cs typeface="Tahoma"/>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ipads.se.sjtu.edu.cn/haibo_che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wmf"/><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g"/><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www.sandisk.com/Products/ProductInfo.aspx?ID=1982" TargetMode="Externa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mailto:wangzhaoguo@sjtu.edu.cn" TargetMode="External"/><Relationship Id="rId2" Type="http://schemas.openxmlformats.org/officeDocument/2006/relationships/hyperlink" Target="mailto:xiayubin@sjtu.edu.cn" TargetMode="External"/><Relationship Id="rId1" Type="http://schemas.openxmlformats.org/officeDocument/2006/relationships/slideLayout" Target="../slideLayouts/slideLayout2.xml"/><Relationship Id="rId4" Type="http://schemas.openxmlformats.org/officeDocument/2006/relationships/hyperlink" Target="mailto:haoyu.li@sjtu.edu.cn"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314" name="Rectangle 2"/>
          <p:cNvSpPr>
            <a:spLocks noGrp="1" noChangeArrowheads="1"/>
          </p:cNvSpPr>
          <p:nvPr>
            <p:ph type="ctrTitle"/>
          </p:nvPr>
        </p:nvSpPr>
        <p:spPr>
          <a:xfrm>
            <a:off x="647700" y="1295400"/>
            <a:ext cx="7772400" cy="1851025"/>
          </a:xfrm>
          <a:noFill/>
          <a:ln/>
          <a:effectLst/>
          <a:extLst>
            <a:ext uri="{91240B29-F687-4f45-9708-019B960494DF}">
              <a14:hiddenLine xmlns:a14="http://schemas.microsoft.com/office/drawing/2010/main" xmlns="" w="9525" cap="flat" cmpd="sng">
                <a:solidFill>
                  <a:schemeClr val="tx1"/>
                </a:solidFill>
                <a:prstDash val="solid"/>
                <a:miter lim="800000"/>
                <a:headEnd/>
                <a:tailEnd/>
              </a14:hiddenLine>
            </a:ext>
            <a:ext uri="{AF507438-7753-43e0-B8FC-AC1667EBCBE1}">
              <a14:hiddenEffects xmlns:a14="http://schemas.microsoft.com/office/drawing/2010/main" xmlns="">
                <a:effectLst>
                  <a:outerShdw blurRad="63500" dist="53882" dir="2700000" algn="ctr" rotWithShape="0">
                    <a:srgbClr val="969696"/>
                  </a:outerShdw>
                </a:effectLst>
              </a14:hiddenEffects>
            </a:ext>
          </a:extLst>
        </p:spPr>
        <p:txBody>
          <a:bodyPr>
            <a:normAutofit fontScale="90000"/>
          </a:bodyPr>
          <a:lstStyle/>
          <a:p>
            <a:r>
              <a:rPr lang="en-US" dirty="0"/>
              <a:t>Introduction &amp;</a:t>
            </a:r>
            <a:br>
              <a:rPr lang="en-US" dirty="0"/>
            </a:br>
            <a:r>
              <a:rPr lang="en-US" altLang="zh-TW" dirty="0"/>
              <a:t>8 Important Problems in </a:t>
            </a:r>
            <a:br>
              <a:rPr lang="en-US" altLang="zh-TW" dirty="0"/>
            </a:br>
            <a:r>
              <a:rPr lang="en-US" altLang="zh-TW" dirty="0"/>
              <a:t>Modern Operating Systems</a:t>
            </a:r>
            <a:endParaRPr lang="en-US" dirty="0"/>
          </a:p>
        </p:txBody>
      </p:sp>
      <p:sp>
        <p:nvSpPr>
          <p:cNvPr id="3" name="Subtitle 2"/>
          <p:cNvSpPr>
            <a:spLocks noGrp="1"/>
          </p:cNvSpPr>
          <p:nvPr>
            <p:ph type="subTitle" idx="1"/>
          </p:nvPr>
        </p:nvSpPr>
        <p:spPr>
          <a:xfrm>
            <a:off x="381000" y="4191000"/>
            <a:ext cx="8305800" cy="2209800"/>
          </a:xfrm>
        </p:spPr>
        <p:txBody>
          <a:bodyPr>
            <a:normAutofit/>
          </a:bodyPr>
          <a:lstStyle/>
          <a:p>
            <a:r>
              <a:rPr lang="en-US" altLang="zh-CN" sz="2400" dirty="0" err="1"/>
              <a:t>Haibo</a:t>
            </a:r>
            <a:r>
              <a:rPr lang="en-US" altLang="zh-CN" sz="2400" dirty="0"/>
              <a:t> Chen</a:t>
            </a:r>
          </a:p>
          <a:p>
            <a:r>
              <a:rPr lang="en-US" sz="2400" dirty="0"/>
              <a:t>Institute of Parallel and Distributed Systems (IPADS)</a:t>
            </a:r>
          </a:p>
          <a:p>
            <a:r>
              <a:rPr lang="en-US" sz="2400" dirty="0"/>
              <a:t>Shanghai Jiao Tong University</a:t>
            </a:r>
          </a:p>
          <a:p>
            <a:r>
              <a:rPr lang="en-US" sz="2400" dirty="0">
                <a:hlinkClick r:id="rId3"/>
              </a:rPr>
              <a:t>http://ipads.se.sjtu.edu.cn/haibo_chen</a:t>
            </a:r>
            <a:r>
              <a:rPr lang="en-US" sz="2400" dirty="0"/>
              <a:t> </a:t>
            </a:r>
          </a:p>
          <a:p>
            <a:endParaRPr lang="en-US" sz="2400"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prstTxWarp prst="textNoShape">
              <a:avLst/>
            </a:prstTxWarp>
          </a:bodyPr>
          <a:lstStyle/>
          <a:p>
            <a:pPr algn="l"/>
            <a:r>
              <a:rPr lang="en-US" sz="1200">
                <a:solidFill>
                  <a:srgbClr val="FFFFFF"/>
                </a:solidFill>
                <a:ea typeface="Gill Sans" charset="0"/>
                <a:cs typeface="Gill Sans" charset="0"/>
              </a:rPr>
              <a:t>Carnegie Mellon</a:t>
            </a:r>
          </a:p>
        </p:txBody>
      </p:sp>
      <p:sp>
        <p:nvSpPr>
          <p:cNvPr id="6147" name="Rectangle 3"/>
          <p:cNvSpPr>
            <a:spLocks noGrp="1" noChangeArrowheads="1"/>
          </p:cNvSpPr>
          <p:nvPr>
            <p:ph type="title"/>
          </p:nvPr>
        </p:nvSpPr>
        <p:spPr>
          <a:xfrm>
            <a:off x="-15302" y="26539"/>
            <a:ext cx="9372600" cy="1193800"/>
          </a:xfrm>
        </p:spPr>
        <p:txBody>
          <a:bodyPr>
            <a:normAutofit/>
          </a:bodyPr>
          <a:lstStyle/>
          <a:p>
            <a:r>
              <a:rPr lang="en-US" sz="3200" b="1" dirty="0"/>
              <a:t>Real Machine VS. Abstraction Machine</a:t>
            </a:r>
          </a:p>
        </p:txBody>
      </p:sp>
      <p:sp>
        <p:nvSpPr>
          <p:cNvPr id="6148" name="Rectangle 4"/>
          <p:cNvSpPr>
            <a:spLocks noGrp="1" noChangeArrowheads="1"/>
          </p:cNvSpPr>
          <p:nvPr>
            <p:ph idx="1"/>
          </p:nvPr>
        </p:nvSpPr>
        <p:spPr>
          <a:xfrm>
            <a:off x="685800" y="1600200"/>
            <a:ext cx="8153400" cy="4953000"/>
          </a:xfrm>
        </p:spPr>
        <p:txBody>
          <a:bodyPr>
            <a:normAutofit/>
          </a:bodyPr>
          <a:lstStyle/>
          <a:p>
            <a:pPr marL="0" indent="0">
              <a:buNone/>
            </a:pPr>
            <a:r>
              <a:rPr lang="en-US" dirty="0"/>
              <a:t>Many courses emphasize abstraction</a:t>
            </a:r>
          </a:p>
          <a:p>
            <a:pPr marL="457200" lvl="1" indent="0">
              <a:buNone/>
            </a:pPr>
            <a:r>
              <a:rPr lang="en-US" dirty="0"/>
              <a:t>Abstract data types</a:t>
            </a:r>
          </a:p>
          <a:p>
            <a:pPr marL="457200" lvl="1" indent="0">
              <a:buNone/>
            </a:pPr>
            <a:r>
              <a:rPr lang="en-US" dirty="0"/>
              <a:t>Asymptotic analysis</a:t>
            </a:r>
          </a:p>
          <a:p>
            <a:pPr marL="457200" lvl="1" indent="0">
              <a:buNone/>
            </a:pPr>
            <a:endParaRPr lang="en-US" dirty="0"/>
          </a:p>
          <a:p>
            <a:pPr marL="0" indent="0">
              <a:buNone/>
            </a:pPr>
            <a:r>
              <a:rPr lang="en-US" dirty="0"/>
              <a:t>These abstractions have limits</a:t>
            </a:r>
          </a:p>
          <a:p>
            <a:pPr marL="457200" lvl="1" indent="0">
              <a:buNone/>
            </a:pPr>
            <a:r>
              <a:rPr lang="en-US" dirty="0"/>
              <a:t>Especially in the presence of bugs</a:t>
            </a:r>
          </a:p>
          <a:p>
            <a:pPr marL="457200" lvl="1" indent="0">
              <a:buNone/>
            </a:pPr>
            <a:r>
              <a:rPr lang="en-US" dirty="0"/>
              <a:t>Need to understand details of underlying implementations</a:t>
            </a:r>
          </a:p>
        </p:txBody>
      </p:sp>
    </p:spTree>
    <p:extLst>
      <p:ext uri="{BB962C8B-B14F-4D97-AF65-F5344CB8AC3E}">
        <p14:creationId xmlns:p14="http://schemas.microsoft.com/office/powerpoint/2010/main" val="1044809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 y="12192"/>
            <a:ext cx="9128760" cy="1143000"/>
          </a:xfrm>
        </p:spPr>
        <p:txBody>
          <a:bodyPr>
            <a:noAutofit/>
          </a:bodyPr>
          <a:lstStyle/>
          <a:p>
            <a:r>
              <a:rPr lang="en-US" altLang="zh-CN" sz="2800" dirty="0"/>
              <a:t>Useful outcomes from taking this course</a:t>
            </a:r>
            <a:endParaRPr lang="zh-CN" altLang="en-US" sz="2800" dirty="0"/>
          </a:p>
        </p:txBody>
      </p:sp>
      <p:sp>
        <p:nvSpPr>
          <p:cNvPr id="3" name="内容占位符 2"/>
          <p:cNvSpPr>
            <a:spLocks noGrp="1"/>
          </p:cNvSpPr>
          <p:nvPr>
            <p:ph idx="1"/>
          </p:nvPr>
        </p:nvSpPr>
        <p:spPr/>
        <p:txBody>
          <a:bodyPr/>
          <a:lstStyle/>
          <a:p>
            <a:pPr marL="457200" lvl="1" indent="0">
              <a:buNone/>
            </a:pPr>
            <a:r>
              <a:rPr lang="en-US" altLang="zh-CN" dirty="0">
                <a:solidFill>
                  <a:srgbClr val="FF0000"/>
                </a:solidFill>
              </a:rPr>
              <a:t>Become more efficient</a:t>
            </a:r>
            <a:r>
              <a:rPr lang="zh-CN" altLang="en-US" dirty="0">
                <a:solidFill>
                  <a:srgbClr val="FF0000"/>
                </a:solidFill>
              </a:rPr>
              <a:t> </a:t>
            </a:r>
            <a:r>
              <a:rPr lang="en-US" altLang="zh-CN" dirty="0">
                <a:solidFill>
                  <a:srgbClr val="FF0000"/>
                </a:solidFill>
              </a:rPr>
              <a:t>programmers</a:t>
            </a:r>
          </a:p>
          <a:p>
            <a:pPr marL="914400" lvl="2" indent="0">
              <a:buNone/>
            </a:pPr>
            <a:r>
              <a:rPr lang="en-US" altLang="zh-CN" dirty="0"/>
              <a:t>Able to find and eliminate bugs efficiently</a:t>
            </a:r>
          </a:p>
          <a:p>
            <a:pPr marL="914400" lvl="2" indent="0">
              <a:buNone/>
            </a:pPr>
            <a:r>
              <a:rPr lang="en-US" altLang="zh-CN" dirty="0"/>
              <a:t>Able to understand and tune for program performance</a:t>
            </a:r>
          </a:p>
          <a:p>
            <a:pPr marL="457200" lvl="1" indent="0">
              <a:buNone/>
            </a:pPr>
            <a:endParaRPr lang="en-US" altLang="zh-CN" dirty="0"/>
          </a:p>
          <a:p>
            <a:pPr marL="457200" lvl="1" indent="0">
              <a:buNone/>
            </a:pPr>
            <a:r>
              <a:rPr lang="en-US" altLang="zh-CN" dirty="0"/>
              <a:t>Understand design and implementation of real complex systems</a:t>
            </a:r>
          </a:p>
          <a:p>
            <a:pPr marL="457200" lvl="1" indent="0">
              <a:buNone/>
            </a:pPr>
            <a:endParaRPr lang="en-US" altLang="zh-CN" dirty="0"/>
          </a:p>
          <a:p>
            <a:pPr marL="457200" lvl="1" indent="0">
              <a:buNone/>
            </a:pPr>
            <a:r>
              <a:rPr lang="en-US" altLang="zh-CN" dirty="0"/>
              <a:t>Try to build one on your own (like a Turing-award level OS)</a:t>
            </a:r>
          </a:p>
          <a:p>
            <a:endParaRPr lang="zh-CN" altLang="en-US" dirty="0"/>
          </a:p>
        </p:txBody>
      </p:sp>
    </p:spTree>
    <p:extLst>
      <p:ext uri="{BB962C8B-B14F-4D97-AF65-F5344CB8AC3E}">
        <p14:creationId xmlns:p14="http://schemas.microsoft.com/office/powerpoint/2010/main" val="3790568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“simple” really simple?</a:t>
            </a:r>
          </a:p>
        </p:txBody>
      </p:sp>
      <p:sp>
        <p:nvSpPr>
          <p:cNvPr id="5" name="Text Placeholder 4"/>
          <p:cNvSpPr>
            <a:spLocks noGrp="1"/>
          </p:cNvSpPr>
          <p:nvPr>
            <p:ph type="body" idx="1"/>
          </p:nvPr>
        </p:nvSpPr>
        <p:spPr/>
        <p:txBody>
          <a:bodyPr/>
          <a:lstStyle/>
          <a:p>
            <a:r>
              <a:rPr lang="en-US" dirty="0"/>
              <a:t>A simple program?</a:t>
            </a:r>
          </a:p>
        </p:txBody>
      </p:sp>
      <p:sp>
        <p:nvSpPr>
          <p:cNvPr id="3" name="Content Placeholder 2"/>
          <p:cNvSpPr>
            <a:spLocks noGrp="1"/>
          </p:cNvSpPr>
          <p:nvPr>
            <p:ph sz="half" idx="2"/>
          </p:nvPr>
        </p:nvSpPr>
        <p:spPr/>
        <p:txBody>
          <a:bodyPr>
            <a:normAutofit/>
          </a:bodyPr>
          <a:lstStyle/>
          <a:p>
            <a:pPr marL="0" indent="0">
              <a:buNone/>
            </a:pPr>
            <a:r>
              <a:rPr lang="en-US" dirty="0"/>
              <a:t>#include &lt;</a:t>
            </a:r>
            <a:r>
              <a:rPr lang="en-US" dirty="0" err="1"/>
              <a:t>stdio.h</a:t>
            </a:r>
            <a:r>
              <a:rPr lang="en-US" dirty="0"/>
              <a:t>&gt;</a:t>
            </a:r>
          </a:p>
          <a:p>
            <a:pPr marL="0" indent="0">
              <a:buNone/>
            </a:pPr>
            <a:r>
              <a:rPr lang="en-US" dirty="0" err="1"/>
              <a:t>int</a:t>
            </a:r>
            <a:r>
              <a:rPr lang="en-US" dirty="0"/>
              <a:t> main() {</a:t>
            </a:r>
          </a:p>
          <a:p>
            <a:pPr marL="0" indent="0">
              <a:buNone/>
            </a:pPr>
            <a:r>
              <a:rPr lang="en-US" dirty="0"/>
              <a:t>     </a:t>
            </a:r>
            <a:r>
              <a:rPr lang="en-US" dirty="0" err="1"/>
              <a:t>printf</a:t>
            </a:r>
            <a:r>
              <a:rPr lang="en-US" dirty="0"/>
              <a:t>(“hello world\n”);</a:t>
            </a:r>
          </a:p>
          <a:p>
            <a:pPr marL="0" indent="0">
              <a:buNone/>
            </a:pPr>
            <a:r>
              <a:rPr lang="en-US" dirty="0"/>
              <a:t>     return 0;</a:t>
            </a:r>
          </a:p>
          <a:p>
            <a:pPr marL="0" indent="0">
              <a:buNone/>
            </a:pPr>
            <a:r>
              <a:rPr lang="en-US" dirty="0"/>
              <a:t>}</a:t>
            </a:r>
          </a:p>
        </p:txBody>
      </p:sp>
      <p:sp>
        <p:nvSpPr>
          <p:cNvPr id="6" name="Text Placeholder 5"/>
          <p:cNvSpPr>
            <a:spLocks noGrp="1"/>
          </p:cNvSpPr>
          <p:nvPr>
            <p:ph type="body" sz="quarter" idx="3"/>
          </p:nvPr>
        </p:nvSpPr>
        <p:spPr/>
        <p:txBody>
          <a:bodyPr/>
          <a:lstStyle/>
          <a:p>
            <a:r>
              <a:rPr lang="en-US" dirty="0"/>
              <a:t>How does it get executed?</a:t>
            </a:r>
          </a:p>
        </p:txBody>
      </p:sp>
      <p:sp>
        <p:nvSpPr>
          <p:cNvPr id="7" name="Content Placeholder 6"/>
          <p:cNvSpPr>
            <a:spLocks noGrp="1"/>
          </p:cNvSpPr>
          <p:nvPr>
            <p:ph sz="quarter" idx="4"/>
          </p:nvPr>
        </p:nvSpPr>
        <p:spPr/>
        <p:txBody>
          <a:bodyPr/>
          <a:lstStyle/>
          <a:p>
            <a:pPr marL="0" indent="0">
              <a:buNone/>
            </a:pPr>
            <a:r>
              <a:rPr lang="en-US" dirty="0"/>
              <a:t>How does it got translated to machine code?</a:t>
            </a:r>
          </a:p>
          <a:p>
            <a:pPr marL="0" indent="0">
              <a:buNone/>
            </a:pPr>
            <a:endParaRPr lang="en-US" dirty="0"/>
          </a:p>
          <a:p>
            <a:pPr marL="0" indent="0">
              <a:buNone/>
            </a:pPr>
            <a:r>
              <a:rPr lang="en-US" dirty="0"/>
              <a:t>How does the program get executed in detail?</a:t>
            </a:r>
          </a:p>
          <a:p>
            <a:pPr marL="0" indent="0">
              <a:buNone/>
            </a:pPr>
            <a:r>
              <a:rPr lang="en-US" dirty="0"/>
              <a:t>    Link, load, execute, finish?</a:t>
            </a:r>
          </a:p>
          <a:p>
            <a:pPr marL="0" indent="0">
              <a:buNone/>
            </a:pPr>
            <a:r>
              <a:rPr lang="en-US" dirty="0"/>
              <a:t>     </a:t>
            </a:r>
          </a:p>
          <a:p>
            <a:pPr marL="0" indent="0">
              <a:buNone/>
            </a:pPr>
            <a:r>
              <a:rPr lang="en-US" dirty="0"/>
              <a:t>   </a:t>
            </a:r>
          </a:p>
        </p:txBody>
      </p:sp>
      <p:sp>
        <p:nvSpPr>
          <p:cNvPr id="4" name="Content Placeholder 2"/>
          <p:cNvSpPr txBox="1">
            <a:spLocks/>
          </p:cNvSpPr>
          <p:nvPr/>
        </p:nvSpPr>
        <p:spPr>
          <a:xfrm>
            <a:off x="381000" y="4114800"/>
            <a:ext cx="8229600" cy="2514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623682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prstTxWarp prst="textNoShape">
              <a:avLst/>
            </a:prstTxWarp>
          </a:bodyPr>
          <a:lstStyle/>
          <a:p>
            <a:pPr algn="l"/>
            <a:r>
              <a:rPr lang="en-US" sz="1200">
                <a:solidFill>
                  <a:srgbClr val="FFFFFF"/>
                </a:solidFill>
                <a:ea typeface="Gill Sans" charset="0"/>
                <a:cs typeface="Gill Sans" charset="0"/>
              </a:rPr>
              <a:t>Carnegie Mellon</a:t>
            </a:r>
          </a:p>
        </p:txBody>
      </p:sp>
      <p:sp>
        <p:nvSpPr>
          <p:cNvPr id="29699" name="Rectangle 3"/>
          <p:cNvSpPr>
            <a:spLocks noGrp="1" noChangeArrowheads="1"/>
          </p:cNvSpPr>
          <p:nvPr>
            <p:ph type="title"/>
          </p:nvPr>
        </p:nvSpPr>
        <p:spPr>
          <a:xfrm>
            <a:off x="457200" y="18752"/>
            <a:ext cx="8229600" cy="868362"/>
          </a:xfrm>
        </p:spPr>
        <p:txBody>
          <a:bodyPr/>
          <a:lstStyle/>
          <a:p>
            <a:r>
              <a:rPr lang="en-US" dirty="0"/>
              <a:t>Course Perspective</a:t>
            </a:r>
          </a:p>
        </p:txBody>
      </p:sp>
      <p:sp>
        <p:nvSpPr>
          <p:cNvPr id="29700" name="Rectangle 4"/>
          <p:cNvSpPr>
            <a:spLocks noGrp="1" noChangeArrowheads="1"/>
          </p:cNvSpPr>
          <p:nvPr>
            <p:ph idx="1"/>
          </p:nvPr>
        </p:nvSpPr>
        <p:spPr>
          <a:xfrm>
            <a:off x="304800" y="1143000"/>
            <a:ext cx="8534400" cy="4983163"/>
          </a:xfrm>
        </p:spPr>
        <p:txBody>
          <a:bodyPr>
            <a:normAutofit lnSpcReduction="10000"/>
          </a:bodyPr>
          <a:lstStyle/>
          <a:p>
            <a:pPr marL="0" indent="0">
              <a:buNone/>
            </a:pPr>
            <a:r>
              <a:rPr lang="en-US" dirty="0"/>
              <a:t>Our course is programmer-centric</a:t>
            </a:r>
          </a:p>
          <a:p>
            <a:pPr marL="457200" lvl="1" indent="0">
              <a:buNone/>
            </a:pPr>
            <a:r>
              <a:rPr lang="en-US" dirty="0"/>
              <a:t>Purpose is to show that by knowing more about the underlying system, one can be more effective as a programmer</a:t>
            </a:r>
          </a:p>
          <a:p>
            <a:pPr marL="457200" lvl="1" indent="0">
              <a:buNone/>
            </a:pPr>
            <a:endParaRPr lang="en-US" dirty="0"/>
          </a:p>
          <a:p>
            <a:pPr marL="457200" lvl="1" indent="0">
              <a:buNone/>
            </a:pPr>
            <a:r>
              <a:rPr lang="en-US" dirty="0"/>
              <a:t>Enable you to</a:t>
            </a:r>
          </a:p>
          <a:p>
            <a:pPr marL="914400" lvl="2" indent="0">
              <a:buNone/>
            </a:pPr>
            <a:r>
              <a:rPr lang="en-US" dirty="0"/>
              <a:t>Write programs that are more reliable and efficient</a:t>
            </a:r>
          </a:p>
          <a:p>
            <a:pPr marL="914400" lvl="2" indent="0">
              <a:buNone/>
            </a:pPr>
            <a:r>
              <a:rPr lang="en-US" dirty="0"/>
              <a:t>Incorporate features that require hooks into OS</a:t>
            </a:r>
          </a:p>
          <a:p>
            <a:pPr marL="1371600" lvl="3" indent="0">
              <a:buNone/>
            </a:pPr>
            <a:r>
              <a:rPr lang="en-US" dirty="0"/>
              <a:t>E.g., concurrency, signal handlers</a:t>
            </a:r>
          </a:p>
          <a:p>
            <a:pPr marL="914400" lvl="2" indent="0">
              <a:buNone/>
            </a:pPr>
            <a:r>
              <a:rPr lang="en-US" dirty="0"/>
              <a:t>Build an operating system!</a:t>
            </a:r>
          </a:p>
          <a:p>
            <a:pPr marL="457200" lvl="1" indent="0">
              <a:buNone/>
            </a:pPr>
            <a:endParaRPr lang="en-US" dirty="0"/>
          </a:p>
          <a:p>
            <a:pPr marL="457200" lvl="1" indent="0">
              <a:buNone/>
            </a:pPr>
            <a:r>
              <a:rPr lang="en-US" dirty="0"/>
              <a:t>Cover material in this course that you won’t see elsewhere</a:t>
            </a:r>
          </a:p>
          <a:p>
            <a:pPr marL="457200" lvl="1" indent="0">
              <a:buNone/>
            </a:pPr>
            <a:r>
              <a:rPr lang="en-US" dirty="0"/>
              <a:t>Not just a course for dedicated </a:t>
            </a:r>
            <a:r>
              <a:rPr lang="en-US" dirty="0">
                <a:solidFill>
                  <a:srgbClr val="0000FF"/>
                </a:solidFill>
              </a:rPr>
              <a:t>hackers</a:t>
            </a:r>
          </a:p>
          <a:p>
            <a:pPr marL="457200" lvl="1" indent="0">
              <a:buNone/>
            </a:pPr>
            <a:endParaRPr lang="en-US" dirty="0"/>
          </a:p>
        </p:txBody>
      </p:sp>
    </p:spTree>
    <p:extLst>
      <p:ext uri="{BB962C8B-B14F-4D97-AF65-F5344CB8AC3E}">
        <p14:creationId xmlns:p14="http://schemas.microsoft.com/office/powerpoint/2010/main" val="1658947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TW" dirty="0"/>
              <a:t>Outline</a:t>
            </a:r>
            <a:endParaRPr lang="zh-TW" altLang="en-US" dirty="0"/>
          </a:p>
        </p:txBody>
      </p:sp>
      <p:sp>
        <p:nvSpPr>
          <p:cNvPr id="3" name="内容占位符 2"/>
          <p:cNvSpPr>
            <a:spLocks noGrp="1"/>
          </p:cNvSpPr>
          <p:nvPr>
            <p:ph idx="1"/>
          </p:nvPr>
        </p:nvSpPr>
        <p:spPr/>
        <p:txBody>
          <a:bodyPr/>
          <a:lstStyle/>
          <a:p>
            <a:pPr marL="0" indent="0">
              <a:buNone/>
            </a:pPr>
            <a:r>
              <a:rPr lang="en-US" altLang="zh-TW" dirty="0"/>
              <a:t>Why we study OS?</a:t>
            </a:r>
          </a:p>
          <a:p>
            <a:pPr marL="0" indent="0">
              <a:buNone/>
            </a:pPr>
            <a:endParaRPr lang="en-US" altLang="zh-TW" dirty="0">
              <a:solidFill>
                <a:srgbClr val="FF0000"/>
              </a:solidFill>
            </a:endParaRPr>
          </a:p>
          <a:p>
            <a:pPr marL="0" indent="0">
              <a:buNone/>
            </a:pPr>
            <a:r>
              <a:rPr lang="en-US" altLang="zh-TW" dirty="0">
                <a:solidFill>
                  <a:srgbClr val="FF0000"/>
                </a:solidFill>
              </a:rPr>
              <a:t>8 problems of OS</a:t>
            </a:r>
          </a:p>
          <a:p>
            <a:pPr marL="0" indent="0">
              <a:buNone/>
            </a:pPr>
            <a:endParaRPr lang="en-US" altLang="zh-TW" dirty="0">
              <a:solidFill>
                <a:srgbClr val="FF0000"/>
              </a:solidFill>
            </a:endParaRPr>
          </a:p>
          <a:p>
            <a:pPr marL="0" indent="0">
              <a:buNone/>
            </a:pPr>
            <a:r>
              <a:rPr lang="en-US" altLang="zh-TW" dirty="0"/>
              <a:t>Course information</a:t>
            </a:r>
          </a:p>
          <a:p>
            <a:pPr marL="0" indent="0">
              <a:buNone/>
            </a:pPr>
            <a:endParaRPr lang="en-US" altLang="zh-TW" dirty="0"/>
          </a:p>
        </p:txBody>
      </p:sp>
    </p:spTree>
    <p:extLst>
      <p:ext uri="{BB962C8B-B14F-4D97-AF65-F5344CB8AC3E}">
        <p14:creationId xmlns:p14="http://schemas.microsoft.com/office/powerpoint/2010/main" val="1944161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0"/>
            <a:ext cx="7772400" cy="1362075"/>
          </a:xfrm>
        </p:spPr>
        <p:txBody>
          <a:bodyPr/>
          <a:lstStyle/>
          <a:p>
            <a:r>
              <a:rPr lang="en-US" dirty="0"/>
              <a:t>8 Important Problems in Operating systems</a:t>
            </a:r>
          </a:p>
        </p:txBody>
      </p:sp>
    </p:spTree>
    <p:extLst>
      <p:ext uri="{BB962C8B-B14F-4D97-AF65-F5344CB8AC3E}">
        <p14:creationId xmlns:p14="http://schemas.microsoft.com/office/powerpoint/2010/main" val="3639574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92049"/>
            <a:ext cx="8229600" cy="977988"/>
          </a:xfrm>
        </p:spPr>
        <p:txBody>
          <a:bodyPr>
            <a:normAutofit fontScale="90000"/>
          </a:bodyPr>
          <a:lstStyle/>
          <a:p>
            <a:r>
              <a:rPr lang="en-US" dirty="0"/>
              <a:t>8 Important Problems </a:t>
            </a:r>
            <a:br>
              <a:rPr lang="en-US" dirty="0"/>
            </a:br>
            <a:r>
              <a:rPr lang="en-US" dirty="0"/>
              <a:t>(Not a Rank)</a:t>
            </a:r>
          </a:p>
        </p:txBody>
      </p:sp>
      <p:sp>
        <p:nvSpPr>
          <p:cNvPr id="5" name="Content Placeholder 4"/>
          <p:cNvSpPr>
            <a:spLocks noGrp="1"/>
          </p:cNvSpPr>
          <p:nvPr>
            <p:ph idx="1"/>
          </p:nvPr>
        </p:nvSpPr>
        <p:spPr>
          <a:xfrm>
            <a:off x="457200" y="1798637"/>
            <a:ext cx="8229600" cy="4906963"/>
          </a:xfrm>
        </p:spPr>
        <p:txBody>
          <a:bodyPr/>
          <a:lstStyle/>
          <a:p>
            <a:pPr marL="0" indent="0">
              <a:buNone/>
            </a:pPr>
            <a:r>
              <a:rPr lang="en-US" dirty="0"/>
              <a:t>Scale Up </a:t>
            </a:r>
          </a:p>
          <a:p>
            <a:pPr marL="0" indent="0">
              <a:buNone/>
            </a:pPr>
            <a:r>
              <a:rPr lang="en-US" dirty="0"/>
              <a:t>Security &amp; Trustworthy</a:t>
            </a:r>
          </a:p>
          <a:p>
            <a:pPr marL="0" indent="0">
              <a:buNone/>
            </a:pPr>
            <a:r>
              <a:rPr lang="en-US" dirty="0"/>
              <a:t>Energy Efficiency</a:t>
            </a:r>
          </a:p>
          <a:p>
            <a:pPr marL="0" indent="0">
              <a:buNone/>
            </a:pPr>
            <a:r>
              <a:rPr lang="en-US" dirty="0"/>
              <a:t>Mobility </a:t>
            </a:r>
          </a:p>
          <a:p>
            <a:pPr marL="0" indent="0">
              <a:buNone/>
            </a:pPr>
            <a:r>
              <a:rPr lang="en-US" dirty="0"/>
              <a:t>Write Correct (Parallel) Code</a:t>
            </a:r>
          </a:p>
          <a:p>
            <a:pPr marL="0" indent="0">
              <a:buNone/>
            </a:pPr>
            <a:r>
              <a:rPr lang="en-US" dirty="0"/>
              <a:t>Scale Out</a:t>
            </a:r>
          </a:p>
          <a:p>
            <a:pPr marL="0" indent="0">
              <a:buNone/>
            </a:pPr>
            <a:r>
              <a:rPr lang="en-US" dirty="0"/>
              <a:t>Non-Volatile Storage</a:t>
            </a:r>
          </a:p>
          <a:p>
            <a:pPr marL="0" indent="0">
              <a:buNone/>
            </a:pPr>
            <a:r>
              <a:rPr lang="en-US" dirty="0"/>
              <a:t>Virtualization</a:t>
            </a:r>
          </a:p>
          <a:p>
            <a:pPr marL="0" indent="0">
              <a:buNone/>
            </a:pPr>
            <a:endParaRPr lang="en-US" dirty="0"/>
          </a:p>
        </p:txBody>
      </p:sp>
    </p:spTree>
    <p:extLst>
      <p:ext uri="{BB962C8B-B14F-4D97-AF65-F5344CB8AC3E}">
        <p14:creationId xmlns:p14="http://schemas.microsoft.com/office/powerpoint/2010/main" val="2116183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971800"/>
            <a:ext cx="8229600" cy="1143000"/>
          </a:xfrm>
        </p:spPr>
        <p:txBody>
          <a:bodyPr>
            <a:normAutofit fontScale="90000"/>
          </a:bodyPr>
          <a:lstStyle/>
          <a:p>
            <a:r>
              <a:rPr lang="en-US" dirty="0"/>
              <a:t>#1: Scale up </a:t>
            </a:r>
            <a:br>
              <a:rPr lang="en-US" dirty="0"/>
            </a:br>
            <a:r>
              <a:rPr lang="en-US" dirty="0"/>
              <a:t>(or Performance Scalability)</a:t>
            </a:r>
          </a:p>
        </p:txBody>
      </p:sp>
    </p:spTree>
    <p:extLst>
      <p:ext uri="{BB962C8B-B14F-4D97-AF65-F5344CB8AC3E}">
        <p14:creationId xmlns:p14="http://schemas.microsoft.com/office/powerpoint/2010/main" val="1051990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Research\Papers\Paper Reading\10.09.16.Ostrich.PACT10\apple.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59632" y="4803467"/>
            <a:ext cx="786328" cy="64807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4" name="Group 3"/>
          <p:cNvGrpSpPr/>
          <p:nvPr/>
        </p:nvGrpSpPr>
        <p:grpSpPr>
          <a:xfrm>
            <a:off x="2461393" y="4426912"/>
            <a:ext cx="1080120" cy="1096635"/>
            <a:chOff x="1619672" y="3933056"/>
            <a:chExt cx="1224136" cy="1096635"/>
          </a:xfrm>
        </p:grpSpPr>
        <p:pic>
          <p:nvPicPr>
            <p:cNvPr id="20" name="Picture 2" descr="D:\Research\Papers\Paper Reading\10.09.16.Ostrich.PACT10\apple.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36118"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21" name="Picture 2" descr="D:\Research\Papers\Paper Reading\10.09.16.Ostrich.PACT10\apple.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12182"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22" name="Picture 2" descr="D:\Research\Papers\Paper Reading\10.09.16.Ostrich.PACT10\apple.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1967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23" name="Picture 2" descr="D:\Research\Papers\Paper Reading\10.09.16.Ostrich.PACT10\apple.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1218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25" name="Group 24"/>
          <p:cNvGrpSpPr/>
          <p:nvPr/>
        </p:nvGrpSpPr>
        <p:grpSpPr>
          <a:xfrm>
            <a:off x="3995936" y="3867363"/>
            <a:ext cx="908323" cy="836350"/>
            <a:chOff x="1619672" y="3933056"/>
            <a:chExt cx="1224136" cy="1096635"/>
          </a:xfrm>
        </p:grpSpPr>
        <p:pic>
          <p:nvPicPr>
            <p:cNvPr id="26" name="Picture 2" descr="D:\Research\Papers\Paper Reading\10.09.16.Ostrich.PACT10\apple.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636118"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27" name="Picture 2" descr="D:\Research\Papers\Paper Reading\10.09.16.Ostrich.PACT10\apple.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12182"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28" name="Picture 2" descr="D:\Research\Papers\Paper Reading\10.09.16.Ostrich.PACT10\apple.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61967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29" name="Picture 2" descr="D:\Research\Papers\Paper Reading\10.09.16.Ostrich.PACT10\apple.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1218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30" name="Group 29"/>
          <p:cNvGrpSpPr/>
          <p:nvPr/>
        </p:nvGrpSpPr>
        <p:grpSpPr>
          <a:xfrm>
            <a:off x="3995936" y="4759205"/>
            <a:ext cx="908323" cy="836350"/>
            <a:chOff x="1619672" y="3933056"/>
            <a:chExt cx="1224136" cy="1096635"/>
          </a:xfrm>
        </p:grpSpPr>
        <p:pic>
          <p:nvPicPr>
            <p:cNvPr id="31" name="Picture 2" descr="D:\Research\Papers\Paper Reading\10.09.16.Ostrich.PACT10\apple.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636118"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32" name="Picture 2" descr="D:\Research\Papers\Paper Reading\10.09.16.Ostrich.PACT10\apple.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12182"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33" name="Picture 2" descr="D:\Research\Papers\Paper Reading\10.09.16.Ostrich.PACT10\apple.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61967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34" name="Picture 2" descr="D:\Research\Papers\Paper Reading\10.09.16.Ostrich.PACT10\apple.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1218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24" name="Group 23"/>
          <p:cNvGrpSpPr/>
          <p:nvPr/>
        </p:nvGrpSpPr>
        <p:grpSpPr>
          <a:xfrm>
            <a:off x="5580112" y="3147283"/>
            <a:ext cx="1119068" cy="1224136"/>
            <a:chOff x="4499992" y="3645024"/>
            <a:chExt cx="1008112" cy="1224136"/>
          </a:xfrm>
        </p:grpSpPr>
        <p:grpSp>
          <p:nvGrpSpPr>
            <p:cNvPr id="35" name="Group 34"/>
            <p:cNvGrpSpPr/>
            <p:nvPr/>
          </p:nvGrpSpPr>
          <p:grpSpPr>
            <a:xfrm>
              <a:off x="4516523" y="3645024"/>
              <a:ext cx="500105" cy="568775"/>
              <a:chOff x="1619672" y="3933056"/>
              <a:chExt cx="1224136" cy="1096635"/>
            </a:xfrm>
          </p:grpSpPr>
          <p:pic>
            <p:nvPicPr>
              <p:cNvPr id="36"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36118"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37"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38"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1967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39"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40" name="Group 39"/>
            <p:cNvGrpSpPr/>
            <p:nvPr/>
          </p:nvGrpSpPr>
          <p:grpSpPr>
            <a:xfrm>
              <a:off x="5007999" y="3645024"/>
              <a:ext cx="500105" cy="568775"/>
              <a:chOff x="1619672" y="3933056"/>
              <a:chExt cx="1224136" cy="1096635"/>
            </a:xfrm>
          </p:grpSpPr>
          <p:pic>
            <p:nvPicPr>
              <p:cNvPr id="41"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36118"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42"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43"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1967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44"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45" name="Group 44"/>
            <p:cNvGrpSpPr/>
            <p:nvPr/>
          </p:nvGrpSpPr>
          <p:grpSpPr>
            <a:xfrm>
              <a:off x="4499992" y="4300385"/>
              <a:ext cx="500105" cy="568775"/>
              <a:chOff x="1619672" y="3933056"/>
              <a:chExt cx="1224136" cy="1096635"/>
            </a:xfrm>
          </p:grpSpPr>
          <p:pic>
            <p:nvPicPr>
              <p:cNvPr id="46"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36118"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47"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48"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1967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49"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50" name="Group 49"/>
            <p:cNvGrpSpPr/>
            <p:nvPr/>
          </p:nvGrpSpPr>
          <p:grpSpPr>
            <a:xfrm>
              <a:off x="5007999" y="4293096"/>
              <a:ext cx="500105" cy="568775"/>
              <a:chOff x="1619672" y="3933056"/>
              <a:chExt cx="1224136" cy="1096635"/>
            </a:xfrm>
          </p:grpSpPr>
          <p:pic>
            <p:nvPicPr>
              <p:cNvPr id="51"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36118"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52"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53"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1967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54"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sp>
        <p:nvSpPr>
          <p:cNvPr id="119" name="TextBox 118"/>
          <p:cNvSpPr txBox="1"/>
          <p:nvPr/>
        </p:nvSpPr>
        <p:spPr>
          <a:xfrm>
            <a:off x="1403648" y="5811579"/>
            <a:ext cx="648072" cy="461665"/>
          </a:xfrm>
          <a:prstGeom prst="rect">
            <a:avLst/>
          </a:prstGeom>
          <a:noFill/>
        </p:spPr>
        <p:txBody>
          <a:bodyPr wrap="square" rtlCol="0">
            <a:spAutoFit/>
          </a:bodyPr>
          <a:lstStyle/>
          <a:p>
            <a:r>
              <a:rPr lang="en-US" altLang="zh-CN" sz="2400" b="1" dirty="0">
                <a:latin typeface="Arial Rounded MT Bold" pitchFamily="34" charset="0"/>
              </a:rPr>
              <a:t>1X</a:t>
            </a:r>
            <a:endParaRPr lang="zh-CN" altLang="en-US" sz="2400" b="1" dirty="0">
              <a:latin typeface="Arial Rounded MT Bold" pitchFamily="34" charset="0"/>
            </a:endParaRPr>
          </a:p>
        </p:txBody>
      </p:sp>
      <p:sp>
        <p:nvSpPr>
          <p:cNvPr id="121" name="TextBox 120"/>
          <p:cNvSpPr txBox="1"/>
          <p:nvPr/>
        </p:nvSpPr>
        <p:spPr>
          <a:xfrm>
            <a:off x="2699792" y="5811579"/>
            <a:ext cx="648072" cy="461665"/>
          </a:xfrm>
          <a:prstGeom prst="rect">
            <a:avLst/>
          </a:prstGeom>
          <a:noFill/>
        </p:spPr>
        <p:txBody>
          <a:bodyPr wrap="square" rtlCol="0">
            <a:spAutoFit/>
          </a:bodyPr>
          <a:lstStyle/>
          <a:p>
            <a:r>
              <a:rPr lang="en-US" altLang="zh-CN" sz="2400" b="1" dirty="0">
                <a:latin typeface="Arial Rounded MT Bold" pitchFamily="34" charset="0"/>
              </a:rPr>
              <a:t>4X</a:t>
            </a:r>
            <a:endParaRPr lang="zh-CN" altLang="en-US" sz="2400" b="1" dirty="0">
              <a:latin typeface="Arial Rounded MT Bold" pitchFamily="34" charset="0"/>
            </a:endParaRPr>
          </a:p>
        </p:txBody>
      </p:sp>
      <p:sp>
        <p:nvSpPr>
          <p:cNvPr id="122" name="TextBox 121"/>
          <p:cNvSpPr txBox="1"/>
          <p:nvPr/>
        </p:nvSpPr>
        <p:spPr>
          <a:xfrm>
            <a:off x="4211960" y="5811579"/>
            <a:ext cx="648072" cy="461665"/>
          </a:xfrm>
          <a:prstGeom prst="rect">
            <a:avLst/>
          </a:prstGeom>
          <a:noFill/>
        </p:spPr>
        <p:txBody>
          <a:bodyPr wrap="square" rtlCol="0">
            <a:spAutoFit/>
          </a:bodyPr>
          <a:lstStyle/>
          <a:p>
            <a:r>
              <a:rPr lang="en-US" altLang="zh-CN" sz="2400" b="1" dirty="0">
                <a:latin typeface="Arial Rounded MT Bold" pitchFamily="34" charset="0"/>
              </a:rPr>
              <a:t>8X</a:t>
            </a:r>
            <a:endParaRPr lang="zh-CN" altLang="en-US" sz="2400" b="1" dirty="0">
              <a:latin typeface="Arial Rounded MT Bold" pitchFamily="34" charset="0"/>
            </a:endParaRPr>
          </a:p>
        </p:txBody>
      </p:sp>
      <p:sp>
        <p:nvSpPr>
          <p:cNvPr id="123" name="TextBox 122"/>
          <p:cNvSpPr txBox="1"/>
          <p:nvPr/>
        </p:nvSpPr>
        <p:spPr>
          <a:xfrm>
            <a:off x="6444208" y="5811579"/>
            <a:ext cx="1134062" cy="461665"/>
          </a:xfrm>
          <a:prstGeom prst="rect">
            <a:avLst/>
          </a:prstGeom>
          <a:noFill/>
        </p:spPr>
        <p:txBody>
          <a:bodyPr wrap="square" rtlCol="0">
            <a:spAutoFit/>
          </a:bodyPr>
          <a:lstStyle/>
          <a:p>
            <a:r>
              <a:rPr lang="en-US" altLang="zh-CN" sz="2400" b="1" dirty="0">
                <a:latin typeface="Arial Rounded MT Bold" pitchFamily="34" charset="0"/>
              </a:rPr>
              <a:t>64X</a:t>
            </a:r>
            <a:endParaRPr lang="zh-CN" altLang="en-US" sz="2400" b="1" dirty="0">
              <a:latin typeface="Arial Rounded MT Bold" pitchFamily="34" charset="0"/>
            </a:endParaRPr>
          </a:p>
        </p:txBody>
      </p:sp>
      <p:grpSp>
        <p:nvGrpSpPr>
          <p:cNvPr id="124" name="Group 123"/>
          <p:cNvGrpSpPr/>
          <p:nvPr/>
        </p:nvGrpSpPr>
        <p:grpSpPr>
          <a:xfrm>
            <a:off x="5580112" y="4443427"/>
            <a:ext cx="1119068" cy="1224136"/>
            <a:chOff x="4499992" y="3645024"/>
            <a:chExt cx="1008112" cy="1224136"/>
          </a:xfrm>
        </p:grpSpPr>
        <p:grpSp>
          <p:nvGrpSpPr>
            <p:cNvPr id="125" name="Group 124"/>
            <p:cNvGrpSpPr/>
            <p:nvPr/>
          </p:nvGrpSpPr>
          <p:grpSpPr>
            <a:xfrm>
              <a:off x="4516523" y="3645024"/>
              <a:ext cx="500105" cy="568775"/>
              <a:chOff x="1619672" y="3933056"/>
              <a:chExt cx="1224136" cy="1096635"/>
            </a:xfrm>
          </p:grpSpPr>
          <p:pic>
            <p:nvPicPr>
              <p:cNvPr id="141"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36118"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42"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43"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1967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44"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126" name="Group 125"/>
            <p:cNvGrpSpPr/>
            <p:nvPr/>
          </p:nvGrpSpPr>
          <p:grpSpPr>
            <a:xfrm>
              <a:off x="5007999" y="3645024"/>
              <a:ext cx="500105" cy="568775"/>
              <a:chOff x="1619672" y="3933056"/>
              <a:chExt cx="1224136" cy="1096635"/>
            </a:xfrm>
          </p:grpSpPr>
          <p:pic>
            <p:nvPicPr>
              <p:cNvPr id="137"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36118"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38"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39"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1967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40"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127" name="Group 126"/>
            <p:cNvGrpSpPr/>
            <p:nvPr/>
          </p:nvGrpSpPr>
          <p:grpSpPr>
            <a:xfrm>
              <a:off x="4499992" y="4300385"/>
              <a:ext cx="500105" cy="568775"/>
              <a:chOff x="1619672" y="3933056"/>
              <a:chExt cx="1224136" cy="1096635"/>
            </a:xfrm>
          </p:grpSpPr>
          <p:pic>
            <p:nvPicPr>
              <p:cNvPr id="133"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36118"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34"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35"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1967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36"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128" name="Group 127"/>
            <p:cNvGrpSpPr/>
            <p:nvPr/>
          </p:nvGrpSpPr>
          <p:grpSpPr>
            <a:xfrm>
              <a:off x="5007999" y="4293096"/>
              <a:ext cx="500105" cy="568775"/>
              <a:chOff x="1619672" y="3933056"/>
              <a:chExt cx="1224136" cy="1096635"/>
            </a:xfrm>
          </p:grpSpPr>
          <p:pic>
            <p:nvPicPr>
              <p:cNvPr id="129"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36118"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30"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31"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1967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32"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grpSp>
        <p:nvGrpSpPr>
          <p:cNvPr id="145" name="Group 144"/>
          <p:cNvGrpSpPr/>
          <p:nvPr/>
        </p:nvGrpSpPr>
        <p:grpSpPr>
          <a:xfrm>
            <a:off x="6693292" y="4443427"/>
            <a:ext cx="1119068" cy="1224136"/>
            <a:chOff x="4499992" y="3645024"/>
            <a:chExt cx="1008112" cy="1224136"/>
          </a:xfrm>
        </p:grpSpPr>
        <p:grpSp>
          <p:nvGrpSpPr>
            <p:cNvPr id="146" name="Group 145"/>
            <p:cNvGrpSpPr/>
            <p:nvPr/>
          </p:nvGrpSpPr>
          <p:grpSpPr>
            <a:xfrm>
              <a:off x="4516523" y="3645024"/>
              <a:ext cx="500105" cy="568775"/>
              <a:chOff x="1619672" y="3933056"/>
              <a:chExt cx="1224136" cy="1096635"/>
            </a:xfrm>
          </p:grpSpPr>
          <p:pic>
            <p:nvPicPr>
              <p:cNvPr id="162"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36118"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63"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64"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1967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65"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147" name="Group 146"/>
            <p:cNvGrpSpPr/>
            <p:nvPr/>
          </p:nvGrpSpPr>
          <p:grpSpPr>
            <a:xfrm>
              <a:off x="5007999" y="3645024"/>
              <a:ext cx="500105" cy="568775"/>
              <a:chOff x="1619672" y="3933056"/>
              <a:chExt cx="1224136" cy="1096635"/>
            </a:xfrm>
          </p:grpSpPr>
          <p:pic>
            <p:nvPicPr>
              <p:cNvPr id="158"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36118"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59"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60"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1967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61"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148" name="Group 147"/>
            <p:cNvGrpSpPr/>
            <p:nvPr/>
          </p:nvGrpSpPr>
          <p:grpSpPr>
            <a:xfrm>
              <a:off x="4499992" y="4300385"/>
              <a:ext cx="500105" cy="568775"/>
              <a:chOff x="1619672" y="3933056"/>
              <a:chExt cx="1224136" cy="1096635"/>
            </a:xfrm>
          </p:grpSpPr>
          <p:pic>
            <p:nvPicPr>
              <p:cNvPr id="154"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36118"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55"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56"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1967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57"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149" name="Group 148"/>
            <p:cNvGrpSpPr/>
            <p:nvPr/>
          </p:nvGrpSpPr>
          <p:grpSpPr>
            <a:xfrm>
              <a:off x="5007999" y="4293096"/>
              <a:ext cx="500105" cy="568775"/>
              <a:chOff x="1619672" y="3933056"/>
              <a:chExt cx="1224136" cy="1096635"/>
            </a:xfrm>
          </p:grpSpPr>
          <p:pic>
            <p:nvPicPr>
              <p:cNvPr id="150"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36118"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51"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52"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1967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53"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grpSp>
        <p:nvGrpSpPr>
          <p:cNvPr id="166" name="Group 165"/>
          <p:cNvGrpSpPr/>
          <p:nvPr/>
        </p:nvGrpSpPr>
        <p:grpSpPr>
          <a:xfrm>
            <a:off x="6732240" y="3147283"/>
            <a:ext cx="1119068" cy="1224136"/>
            <a:chOff x="4499992" y="3645024"/>
            <a:chExt cx="1008112" cy="1224136"/>
          </a:xfrm>
        </p:grpSpPr>
        <p:grpSp>
          <p:nvGrpSpPr>
            <p:cNvPr id="167" name="Group 166"/>
            <p:cNvGrpSpPr/>
            <p:nvPr/>
          </p:nvGrpSpPr>
          <p:grpSpPr>
            <a:xfrm>
              <a:off x="4516523" y="3645024"/>
              <a:ext cx="500105" cy="568775"/>
              <a:chOff x="1619672" y="3933056"/>
              <a:chExt cx="1224136" cy="1096635"/>
            </a:xfrm>
          </p:grpSpPr>
          <p:pic>
            <p:nvPicPr>
              <p:cNvPr id="183"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36118"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84"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85"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1967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86"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168" name="Group 167"/>
            <p:cNvGrpSpPr/>
            <p:nvPr/>
          </p:nvGrpSpPr>
          <p:grpSpPr>
            <a:xfrm>
              <a:off x="5007999" y="3645024"/>
              <a:ext cx="500105" cy="568775"/>
              <a:chOff x="1619672" y="3933056"/>
              <a:chExt cx="1224136" cy="1096635"/>
            </a:xfrm>
          </p:grpSpPr>
          <p:pic>
            <p:nvPicPr>
              <p:cNvPr id="179"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36118"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80"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81"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1967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82"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169" name="Group 168"/>
            <p:cNvGrpSpPr/>
            <p:nvPr/>
          </p:nvGrpSpPr>
          <p:grpSpPr>
            <a:xfrm>
              <a:off x="4499992" y="4300385"/>
              <a:ext cx="500105" cy="568775"/>
              <a:chOff x="1619672" y="3933056"/>
              <a:chExt cx="1224136" cy="1096635"/>
            </a:xfrm>
          </p:grpSpPr>
          <p:pic>
            <p:nvPicPr>
              <p:cNvPr id="175"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36118"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76"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77"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1967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78"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170" name="Group 169"/>
            <p:cNvGrpSpPr/>
            <p:nvPr/>
          </p:nvGrpSpPr>
          <p:grpSpPr>
            <a:xfrm>
              <a:off x="5007999" y="4293096"/>
              <a:ext cx="500105" cy="568775"/>
              <a:chOff x="1619672" y="3933056"/>
              <a:chExt cx="1224136" cy="1096635"/>
            </a:xfrm>
          </p:grpSpPr>
          <p:pic>
            <p:nvPicPr>
              <p:cNvPr id="171"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36118"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72"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3933056"/>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73"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1967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74" name="Picture 2" descr="D:\Research\Papers\Paper Reading\10.09.16.Ostrich.PACT10\appl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12182" y="4509120"/>
                <a:ext cx="631626" cy="520571"/>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sp>
        <p:nvSpPr>
          <p:cNvPr id="55" name="Freeform 54"/>
          <p:cNvSpPr/>
          <p:nvPr/>
        </p:nvSpPr>
        <p:spPr>
          <a:xfrm>
            <a:off x="1043608" y="2636912"/>
            <a:ext cx="7416824" cy="2886635"/>
          </a:xfrm>
          <a:custGeom>
            <a:avLst/>
            <a:gdLst>
              <a:gd name="connsiteX0" fmla="*/ 0 w 7225553"/>
              <a:gd name="connsiteY0" fmla="*/ 2886635 h 2886635"/>
              <a:gd name="connsiteX1" fmla="*/ 2492188 w 7225553"/>
              <a:gd name="connsiteY1" fmla="*/ 2743200 h 2886635"/>
              <a:gd name="connsiteX2" fmla="*/ 4303059 w 7225553"/>
              <a:gd name="connsiteY2" fmla="*/ 2330823 h 2886635"/>
              <a:gd name="connsiteX3" fmla="*/ 6293223 w 7225553"/>
              <a:gd name="connsiteY3" fmla="*/ 950258 h 2886635"/>
              <a:gd name="connsiteX4" fmla="*/ 7225553 w 7225553"/>
              <a:gd name="connsiteY4" fmla="*/ 0 h 2886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5553" h="2886635">
                <a:moveTo>
                  <a:pt x="0" y="2886635"/>
                </a:moveTo>
                <a:cubicBezTo>
                  <a:pt x="887506" y="2861235"/>
                  <a:pt x="1775012" y="2835835"/>
                  <a:pt x="2492188" y="2743200"/>
                </a:cubicBezTo>
                <a:cubicBezTo>
                  <a:pt x="3209364" y="2650565"/>
                  <a:pt x="3669553" y="2629647"/>
                  <a:pt x="4303059" y="2330823"/>
                </a:cubicBezTo>
                <a:cubicBezTo>
                  <a:pt x="4936565" y="2031999"/>
                  <a:pt x="5806141" y="1338728"/>
                  <a:pt x="6293223" y="950258"/>
                </a:cubicBezTo>
                <a:cubicBezTo>
                  <a:pt x="6780305" y="561788"/>
                  <a:pt x="7002929" y="280894"/>
                  <a:pt x="7225553" y="0"/>
                </a:cubicBezTo>
              </a:path>
            </a:pathLst>
          </a:custGeom>
          <a:ln w="5715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Title 2"/>
          <p:cNvSpPr>
            <a:spLocks noGrp="1"/>
          </p:cNvSpPr>
          <p:nvPr>
            <p:ph type="title"/>
          </p:nvPr>
        </p:nvSpPr>
        <p:spPr>
          <a:xfrm>
            <a:off x="457200" y="34124"/>
            <a:ext cx="8229600" cy="880276"/>
          </a:xfrm>
        </p:spPr>
        <p:txBody>
          <a:bodyPr/>
          <a:lstStyle/>
          <a:p>
            <a:r>
              <a:rPr lang="en-US" dirty="0"/>
              <a:t>Multicore Evolution </a:t>
            </a:r>
          </a:p>
        </p:txBody>
      </p:sp>
      <p:sp>
        <p:nvSpPr>
          <p:cNvPr id="7" name="Content Placeholder 6"/>
          <p:cNvSpPr>
            <a:spLocks noGrp="1"/>
          </p:cNvSpPr>
          <p:nvPr>
            <p:ph idx="1"/>
          </p:nvPr>
        </p:nvSpPr>
        <p:spPr>
          <a:xfrm>
            <a:off x="381000" y="1066801"/>
            <a:ext cx="8305800" cy="4794180"/>
          </a:xfrm>
        </p:spPr>
        <p:txBody>
          <a:bodyPr/>
          <a:lstStyle/>
          <a:p>
            <a:pPr marL="96838" lvl="1" indent="0">
              <a:buNone/>
              <a:defRPr/>
            </a:pPr>
            <a:r>
              <a:rPr lang="en-US" altLang="zh-CN" dirty="0">
                <a:latin typeface="Arial" pitchFamily="34" charset="0"/>
                <a:cs typeface="Arial" pitchFamily="34" charset="0"/>
              </a:rPr>
              <a:t>Multicore is commercially prevalent recently</a:t>
            </a:r>
          </a:p>
          <a:p>
            <a:pPr marL="554038" lvl="2" indent="0">
              <a:buNone/>
              <a:defRPr/>
            </a:pPr>
            <a:r>
              <a:rPr lang="en-US" altLang="zh-CN" dirty="0">
                <a:latin typeface="Arial" pitchFamily="34" charset="0"/>
                <a:cs typeface="Arial" pitchFamily="34" charset="0"/>
              </a:rPr>
              <a:t>Eight cores and Twelve cores on a chip are common </a:t>
            </a:r>
          </a:p>
          <a:p>
            <a:pPr marL="554038" lvl="2" indent="0">
              <a:buNone/>
              <a:defRPr/>
            </a:pPr>
            <a:r>
              <a:rPr lang="en-US" altLang="zh-CN" dirty="0">
                <a:latin typeface="Arial" pitchFamily="34" charset="0"/>
                <a:cs typeface="Arial" pitchFamily="34" charset="0"/>
              </a:rPr>
              <a:t>Hundreds of cores on a single chip will appear in near feature</a:t>
            </a:r>
            <a:endParaRPr lang="en-US" altLang="zh-CN" sz="1600" dirty="0">
              <a:latin typeface="Arial" pitchFamily="34" charset="0"/>
              <a:cs typeface="Arial" pitchFamily="34" charset="0"/>
            </a:endParaRPr>
          </a:p>
          <a:p>
            <a:pPr marL="0" indent="0">
              <a:buNone/>
            </a:pPr>
            <a:endParaRPr lang="en-US" dirty="0"/>
          </a:p>
        </p:txBody>
      </p:sp>
      <p:sp>
        <p:nvSpPr>
          <p:cNvPr id="2" name="Oval Callout 1"/>
          <p:cNvSpPr/>
          <p:nvPr/>
        </p:nvSpPr>
        <p:spPr>
          <a:xfrm>
            <a:off x="152400" y="2209800"/>
            <a:ext cx="5029200" cy="1752600"/>
          </a:xfrm>
          <a:prstGeom prst="wedgeEllipseCallout">
            <a:avLst>
              <a:gd name="adj1" fmla="val 3161"/>
              <a:gd name="adj2" fmla="val 77435"/>
            </a:avLst>
          </a:prstGeom>
          <a:solidFill>
            <a:srgbClr val="00B0F0"/>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2800" dirty="0"/>
              <a:t>Challenge#1: make software performance follow Moore’s Law</a:t>
            </a:r>
          </a:p>
        </p:txBody>
      </p:sp>
    </p:spTree>
    <p:extLst>
      <p:ext uri="{BB962C8B-B14F-4D97-AF65-F5344CB8AC3E}">
        <p14:creationId xmlns:p14="http://schemas.microsoft.com/office/powerpoint/2010/main" val="2087314602"/>
      </p:ext>
    </p:extLst>
  </p:cSld>
  <p:clrMapOvr>
    <a:masterClrMapping/>
  </p:clrMapOvr>
  <mc:AlternateContent xmlns:mc="http://schemas.openxmlformats.org/markup-compatibility/2006" xmlns:p14="http://schemas.microsoft.com/office/powerpoint/2010/main">
    <mc:Choice Requires="p14">
      <p:transition spd="slow" p14:dur="2000" advTm="34051"/>
    </mc:Choice>
    <mc:Fallback xmlns="">
      <p:transition spd="slow" advTm="340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Operating System Matters?</a:t>
            </a:r>
          </a:p>
        </p:txBody>
      </p:sp>
      <p:sp>
        <p:nvSpPr>
          <p:cNvPr id="3" name="Content Placeholder 2"/>
          <p:cNvSpPr>
            <a:spLocks noGrp="1"/>
          </p:cNvSpPr>
          <p:nvPr>
            <p:ph idx="1"/>
          </p:nvPr>
        </p:nvSpPr>
        <p:spPr>
          <a:xfrm>
            <a:off x="457200" y="1600200"/>
            <a:ext cx="8382000" cy="4525963"/>
          </a:xfrm>
        </p:spPr>
        <p:txBody>
          <a:bodyPr>
            <a:normAutofit fontScale="92500" lnSpcReduction="10000"/>
          </a:bodyPr>
          <a:lstStyle/>
          <a:p>
            <a:pPr marL="0" indent="0">
              <a:buNone/>
            </a:pPr>
            <a:r>
              <a:rPr lang="en-US" dirty="0"/>
              <a:t>Terms of operating system here</a:t>
            </a:r>
          </a:p>
          <a:p>
            <a:pPr marL="457200" lvl="1" indent="0">
              <a:buNone/>
            </a:pPr>
            <a:r>
              <a:rPr lang="en-US" dirty="0"/>
              <a:t>Broadly defined, including hypervisor, operating systems, runtime environments</a:t>
            </a:r>
          </a:p>
          <a:p>
            <a:pPr marL="0" indent="0">
              <a:buNone/>
            </a:pPr>
            <a:endParaRPr lang="en-US" dirty="0"/>
          </a:p>
          <a:p>
            <a:pPr marL="0" indent="0">
              <a:buNone/>
            </a:pPr>
            <a:r>
              <a:rPr lang="en-US" dirty="0"/>
              <a:t>Operating systems manage and hide resources from applications</a:t>
            </a:r>
          </a:p>
          <a:p>
            <a:pPr marL="457200" lvl="1" indent="0">
              <a:buNone/>
            </a:pPr>
            <a:r>
              <a:rPr lang="en-US" dirty="0"/>
              <a:t>Hide tedious and complex low-level details</a:t>
            </a:r>
          </a:p>
          <a:p>
            <a:pPr marL="457200" lvl="1" indent="0">
              <a:buNone/>
            </a:pPr>
            <a:r>
              <a:rPr lang="en-US" dirty="0"/>
              <a:t>Provide execution environments to apps</a:t>
            </a:r>
          </a:p>
          <a:p>
            <a:pPr marL="457200" lvl="1" indent="0">
              <a:buNone/>
            </a:pPr>
            <a:endParaRPr lang="en-US" dirty="0"/>
          </a:p>
          <a:p>
            <a:pPr marL="0" indent="0">
              <a:buNone/>
            </a:pPr>
            <a:r>
              <a:rPr lang="en-US" dirty="0"/>
              <a:t>Operating systems determines app </a:t>
            </a:r>
            <a:r>
              <a:rPr lang="en-US" dirty="0" err="1"/>
              <a:t>perf</a:t>
            </a:r>
            <a:r>
              <a:rPr lang="en-US" dirty="0"/>
              <a:t>. in many cases</a:t>
            </a:r>
          </a:p>
          <a:p>
            <a:pPr marL="457200" lvl="1" indent="0">
              <a:buNone/>
            </a:pPr>
            <a:r>
              <a:rPr lang="en-US" dirty="0"/>
              <a:t>Many apps spend a large fraction of time in system software</a:t>
            </a:r>
          </a:p>
          <a:p>
            <a:pPr marL="0" indent="0">
              <a:buNone/>
            </a:pPr>
            <a:endParaRPr lang="en-US" dirty="0"/>
          </a:p>
        </p:txBody>
      </p:sp>
    </p:spTree>
    <p:extLst>
      <p:ext uri="{BB962C8B-B14F-4D97-AF65-F5344CB8AC3E}">
        <p14:creationId xmlns:p14="http://schemas.microsoft.com/office/powerpoint/2010/main" val="160752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TW" dirty="0"/>
              <a:t>Outline</a:t>
            </a:r>
            <a:endParaRPr lang="zh-TW" altLang="en-US" dirty="0"/>
          </a:p>
        </p:txBody>
      </p:sp>
      <p:sp>
        <p:nvSpPr>
          <p:cNvPr id="3" name="内容占位符 2"/>
          <p:cNvSpPr>
            <a:spLocks noGrp="1"/>
          </p:cNvSpPr>
          <p:nvPr>
            <p:ph idx="1"/>
          </p:nvPr>
        </p:nvSpPr>
        <p:spPr/>
        <p:txBody>
          <a:bodyPr/>
          <a:lstStyle/>
          <a:p>
            <a:pPr marL="0" indent="0">
              <a:buNone/>
            </a:pPr>
            <a:r>
              <a:rPr lang="en-US" altLang="zh-TW" dirty="0">
                <a:solidFill>
                  <a:srgbClr val="FF0000"/>
                </a:solidFill>
              </a:rPr>
              <a:t>Why Choose This Course?</a:t>
            </a:r>
            <a:endParaRPr lang="en-US" altLang="zh-TW" dirty="0"/>
          </a:p>
          <a:p>
            <a:pPr marL="0" indent="0">
              <a:buNone/>
            </a:pPr>
            <a:endParaRPr lang="en-US" altLang="zh-TW" dirty="0"/>
          </a:p>
          <a:p>
            <a:pPr marL="0" indent="0">
              <a:buNone/>
            </a:pPr>
            <a:r>
              <a:rPr lang="en-US" altLang="zh-TW" dirty="0"/>
              <a:t>8 important problems of OS</a:t>
            </a:r>
          </a:p>
          <a:p>
            <a:pPr marL="0" indent="0">
              <a:buNone/>
            </a:pPr>
            <a:endParaRPr lang="en-US" altLang="zh-TW" dirty="0"/>
          </a:p>
          <a:p>
            <a:pPr marL="0" indent="0">
              <a:buNone/>
            </a:pPr>
            <a:r>
              <a:rPr lang="en-US" altLang="zh-TW" dirty="0"/>
              <a:t>Course information</a:t>
            </a:r>
          </a:p>
          <a:p>
            <a:pPr marL="0" indent="0">
              <a:buNone/>
            </a:pPr>
            <a:endParaRPr lang="en-US" altLang="zh-TW" dirty="0"/>
          </a:p>
        </p:txBody>
      </p:sp>
    </p:spTree>
    <p:extLst>
      <p:ext uri="{BB962C8B-B14F-4D97-AF65-F5344CB8AC3E}">
        <p14:creationId xmlns:p14="http://schemas.microsoft.com/office/powerpoint/2010/main" val="3206548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Operating System Meets Multicore</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(Operating) systems 20 years ago</a:t>
            </a:r>
          </a:p>
          <a:p>
            <a:pPr marL="457200" lvl="1" indent="0">
              <a:buNone/>
            </a:pPr>
            <a:r>
              <a:rPr lang="en-US" dirty="0"/>
              <a:t>Enjoys the free lunch provided by hardware (Moore’s Law)</a:t>
            </a:r>
          </a:p>
          <a:p>
            <a:pPr marL="457200" lvl="1" indent="0">
              <a:buNone/>
            </a:pPr>
            <a:r>
              <a:rPr lang="en-US" dirty="0"/>
              <a:t>Recall the Andy-Bill’s Law</a:t>
            </a:r>
          </a:p>
          <a:p>
            <a:pPr marL="457200" lvl="1" indent="0">
              <a:buNone/>
            </a:pPr>
            <a:endParaRPr lang="en-US" dirty="0"/>
          </a:p>
          <a:p>
            <a:pPr marL="57150" indent="0">
              <a:buNone/>
            </a:pPr>
            <a:r>
              <a:rPr lang="en-US" dirty="0"/>
              <a:t>Multicore: ending the free lunch!</a:t>
            </a:r>
          </a:p>
          <a:p>
            <a:pPr marL="457200" lvl="1" indent="0">
              <a:buNone/>
            </a:pPr>
            <a:r>
              <a:rPr lang="en-US" dirty="0"/>
              <a:t>Software must evolve with hardware changes</a:t>
            </a:r>
          </a:p>
          <a:p>
            <a:pPr marL="457200" lvl="1" indent="0">
              <a:buNone/>
            </a:pPr>
            <a:endParaRPr lang="en-US" dirty="0"/>
          </a:p>
          <a:p>
            <a:pPr marL="57150" indent="0">
              <a:buNone/>
            </a:pPr>
            <a:r>
              <a:rPr lang="en-US" dirty="0"/>
              <a:t>OS: a vital role to bridge the gap between apps and hardware</a:t>
            </a:r>
          </a:p>
          <a:p>
            <a:pPr marL="457200" lvl="1" indent="0">
              <a:buNone/>
            </a:pPr>
            <a:r>
              <a:rPr lang="en-US" dirty="0"/>
              <a:t>Need to evolve itself with multicore</a:t>
            </a:r>
          </a:p>
          <a:p>
            <a:pPr marL="457200" lvl="1" indent="0">
              <a:buNone/>
            </a:pPr>
            <a:r>
              <a:rPr lang="en-US" dirty="0"/>
              <a:t>Need to evolve for apps with multicore</a:t>
            </a:r>
          </a:p>
          <a:p>
            <a:pPr marL="457200" lvl="1" indent="0">
              <a:buNone/>
            </a:pPr>
            <a:endParaRPr lang="en-US" dirty="0"/>
          </a:p>
        </p:txBody>
      </p:sp>
    </p:spTree>
    <p:extLst>
      <p:ext uri="{BB962C8B-B14F-4D97-AF65-F5344CB8AC3E}">
        <p14:creationId xmlns:p14="http://schemas.microsoft.com/office/powerpoint/2010/main" val="302010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scalability? </a:t>
            </a:r>
          </a:p>
        </p:txBody>
      </p:sp>
      <p:sp>
        <p:nvSpPr>
          <p:cNvPr id="3" name="Content Placeholder 2"/>
          <p:cNvSpPr>
            <a:spLocks noGrp="1"/>
          </p:cNvSpPr>
          <p:nvPr>
            <p:ph idx="1"/>
          </p:nvPr>
        </p:nvSpPr>
        <p:spPr>
          <a:xfrm>
            <a:off x="381000" y="1447800"/>
            <a:ext cx="8305800" cy="4953000"/>
          </a:xfrm>
        </p:spPr>
        <p:txBody>
          <a:bodyPr/>
          <a:lstStyle/>
          <a:p>
            <a:pPr marL="0" indent="0">
              <a:buNone/>
            </a:pPr>
            <a:r>
              <a:rPr lang="en-US" dirty="0"/>
              <a:t>Application does N times as much work on N cores as it could on 1 core </a:t>
            </a:r>
          </a:p>
          <a:p>
            <a:pPr marL="0" indent="0">
              <a:buNone/>
            </a:pPr>
            <a:endParaRPr lang="en-US" dirty="0"/>
          </a:p>
          <a:p>
            <a:pPr marL="0" indent="0">
              <a:buNone/>
            </a:pPr>
            <a:r>
              <a:rPr lang="en-US" dirty="0"/>
              <a:t>Scalability may be limited by Amdahl's Law: </a:t>
            </a:r>
          </a:p>
          <a:p>
            <a:pPr marL="457200" lvl="1" indent="0">
              <a:buNone/>
            </a:pPr>
            <a:r>
              <a:rPr lang="en-US" dirty="0"/>
              <a:t>Locks, shared data structures, ... Shared hardware (DRAM, NIC, ...) </a:t>
            </a:r>
          </a:p>
          <a:p>
            <a:pPr marL="0" indent="0">
              <a:buNone/>
            </a:pPr>
            <a:endParaRPr lang="en-US" dirty="0"/>
          </a:p>
        </p:txBody>
      </p:sp>
      <p:pic>
        <p:nvPicPr>
          <p:cNvPr id="4" name="Content Placeholder 3"/>
          <p:cNvPicPr>
            <a:picLocks noChangeAspect="1"/>
          </p:cNvPicPr>
          <p:nvPr/>
        </p:nvPicPr>
        <p:blipFill>
          <a:blip r:embed="rId2" cstate="screen">
            <a:extLst>
              <a:ext uri="{28A0092B-C50C-407E-A947-70E740481C1C}">
                <a14:useLocalDpi xmlns:a14="http://schemas.microsoft.com/office/drawing/2010/main"/>
              </a:ext>
            </a:extLst>
          </a:blip>
          <a:srcRect t="-29321" b="-29321"/>
          <a:stretch>
            <a:fillRect/>
          </a:stretch>
        </p:blipFill>
        <p:spPr>
          <a:xfrm>
            <a:off x="4191000" y="4240562"/>
            <a:ext cx="4784288" cy="2631174"/>
          </a:xfrm>
          <a:prstGeom prst="rect">
            <a:avLst/>
          </a:prstGeom>
        </p:spPr>
      </p:pic>
      <p:pic>
        <p:nvPicPr>
          <p:cNvPr id="5" name="Picture 4"/>
          <p:cNvPicPr>
            <a:picLocks noChangeAspect="1"/>
          </p:cNvPicPr>
          <p:nvPr/>
        </p:nvPicPr>
        <p:blipFill>
          <a:blip r:embed="rId3"/>
          <a:stretch>
            <a:fillRect/>
          </a:stretch>
        </p:blipFill>
        <p:spPr>
          <a:xfrm>
            <a:off x="1066800" y="4876800"/>
            <a:ext cx="2323186" cy="1094578"/>
          </a:xfrm>
          <a:prstGeom prst="rect">
            <a:avLst/>
          </a:prstGeom>
        </p:spPr>
      </p:pic>
    </p:spTree>
    <p:extLst>
      <p:ext uri="{BB962C8B-B14F-4D97-AF65-F5344CB8AC3E}">
        <p14:creationId xmlns:p14="http://schemas.microsoft.com/office/powerpoint/2010/main" val="2097327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altLang="zh-CN" dirty="0"/>
              <a:t>Motivating example: file descriptors</a:t>
            </a:r>
            <a:endParaRPr lang="zh-CN" altLang="en-US" dirty="0"/>
          </a:p>
        </p:txBody>
      </p:sp>
      <p:sp>
        <p:nvSpPr>
          <p:cNvPr id="7" name="Text Placeholder 6"/>
          <p:cNvSpPr>
            <a:spLocks noGrp="1"/>
          </p:cNvSpPr>
          <p:nvPr>
            <p:ph type="body" idx="1"/>
          </p:nvPr>
        </p:nvSpPr>
        <p:spPr/>
        <p:txBody>
          <a:bodyPr>
            <a:normAutofit fontScale="92500"/>
          </a:bodyPr>
          <a:lstStyle/>
          <a:p>
            <a:r>
              <a:rPr lang="en-US" altLang="zh-CN" dirty="0"/>
              <a:t>Ideal FD performance graph</a:t>
            </a:r>
            <a:endParaRPr lang="zh-CN" altLang="en-US" dirty="0"/>
          </a:p>
        </p:txBody>
      </p:sp>
      <p:pic>
        <p:nvPicPr>
          <p:cNvPr id="10" name="Content Placeholder 9" descr="Screen Clipping"/>
          <p:cNvPicPr>
            <a:picLocks noGrp="1" noChangeAspect="1"/>
          </p:cNvPicPr>
          <p:nvPr>
            <p:ph sz="half" idx="2"/>
          </p:nvPr>
        </p:nvPicPr>
        <p:blipFill>
          <a:blip r:embed="rId2" cstate="screen">
            <a:extLst>
              <a:ext uri="{28A0092B-C50C-407E-A947-70E740481C1C}">
                <a14:useLocalDpi xmlns:a14="http://schemas.microsoft.com/office/drawing/2010/main"/>
              </a:ext>
            </a:extLst>
          </a:blip>
          <a:srcRect t="-12965" b="-12965"/>
          <a:stretch>
            <a:fillRect/>
          </a:stretch>
        </p:blipFill>
        <p:spPr/>
      </p:pic>
      <p:sp>
        <p:nvSpPr>
          <p:cNvPr id="8" name="Text Placeholder 7"/>
          <p:cNvSpPr>
            <a:spLocks noGrp="1"/>
          </p:cNvSpPr>
          <p:nvPr>
            <p:ph type="body" sz="quarter" idx="3"/>
          </p:nvPr>
        </p:nvSpPr>
        <p:spPr/>
        <p:txBody>
          <a:bodyPr/>
          <a:lstStyle/>
          <a:p>
            <a:r>
              <a:rPr lang="en-US" altLang="zh-CN" dirty="0"/>
              <a:t>Actual FD performance</a:t>
            </a:r>
            <a:endParaRPr lang="zh-CN" altLang="en-US" dirty="0"/>
          </a:p>
        </p:txBody>
      </p:sp>
      <p:pic>
        <p:nvPicPr>
          <p:cNvPr id="11" name="Content Placeholder 10" descr="Screen Clipping"/>
          <p:cNvPicPr>
            <a:picLocks noGrp="1" noChangeAspect="1"/>
          </p:cNvPicPr>
          <p:nvPr>
            <p:ph sz="quarter" idx="4"/>
          </p:nvPr>
        </p:nvPicPr>
        <p:blipFill>
          <a:blip r:embed="rId3" cstate="screen">
            <a:extLst>
              <a:ext uri="{28A0092B-C50C-407E-A947-70E740481C1C}">
                <a14:useLocalDpi xmlns:a14="http://schemas.microsoft.com/office/drawing/2010/main"/>
              </a:ext>
            </a:extLst>
          </a:blip>
          <a:srcRect t="-13579" b="-13579"/>
          <a:stretch>
            <a:fillRect/>
          </a:stretch>
        </p:blipFill>
        <p:spPr/>
      </p:pic>
      <p:sp>
        <p:nvSpPr>
          <p:cNvPr id="4" name="Slide Number Placeholder 3"/>
          <p:cNvSpPr>
            <a:spLocks noGrp="1"/>
          </p:cNvSpPr>
          <p:nvPr>
            <p:ph type="sldNum" sz="quarter" idx="12"/>
          </p:nvPr>
        </p:nvSpPr>
        <p:spPr/>
        <p:txBody>
          <a:bodyPr/>
          <a:lstStyle/>
          <a:p>
            <a:fld id="{1D72EBF8-7CF5-44B7-B2BF-E22DE4D0703D}" type="slidenum">
              <a:rPr lang="en-US" smtClean="0"/>
              <a:pPr/>
              <a:t>22</a:t>
            </a:fld>
            <a:endParaRPr lang="en-US"/>
          </a:p>
        </p:txBody>
      </p:sp>
    </p:spTree>
    <p:extLst>
      <p:ext uri="{BB962C8B-B14F-4D97-AF65-F5344CB8AC3E}">
        <p14:creationId xmlns:p14="http://schemas.microsoft.com/office/powerpoint/2010/main" val="190859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ltLang="zh-CN" dirty="0"/>
              <a:t>Why throughput drops?</a:t>
            </a:r>
            <a:endParaRPr lang="zh-CN" altLang="en-US" dirty="0"/>
          </a:p>
        </p:txBody>
      </p:sp>
      <p:pic>
        <p:nvPicPr>
          <p:cNvPr id="10" name="Content Placeholder 9" descr="Screen Clipping"/>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100261" y="1981200"/>
            <a:ext cx="4943475" cy="2428875"/>
          </a:xfrm>
        </p:spPr>
      </p:pic>
      <p:sp>
        <p:nvSpPr>
          <p:cNvPr id="5" name="Slide Number Placeholder 4"/>
          <p:cNvSpPr>
            <a:spLocks noGrp="1"/>
          </p:cNvSpPr>
          <p:nvPr>
            <p:ph type="sldNum" sz="quarter" idx="12"/>
          </p:nvPr>
        </p:nvSpPr>
        <p:spPr/>
        <p:txBody>
          <a:bodyPr/>
          <a:lstStyle/>
          <a:p>
            <a:fld id="{1D72EBF8-7CF5-44B7-B2BF-E22DE4D0703D}" type="slidenum">
              <a:rPr lang="en-US" smtClean="0"/>
              <a:pPr/>
              <a:t>23</a:t>
            </a:fld>
            <a:endParaRPr lang="en-US"/>
          </a:p>
        </p:txBody>
      </p:sp>
      <p:sp>
        <p:nvSpPr>
          <p:cNvPr id="11" name="TextBox 10"/>
          <p:cNvSpPr txBox="1"/>
          <p:nvPr/>
        </p:nvSpPr>
        <p:spPr>
          <a:xfrm>
            <a:off x="2071794" y="4800600"/>
            <a:ext cx="5000408" cy="461665"/>
          </a:xfrm>
          <a:prstGeom prst="rect">
            <a:avLst/>
          </a:prstGeom>
          <a:noFill/>
        </p:spPr>
        <p:txBody>
          <a:bodyPr wrap="none" rtlCol="0">
            <a:spAutoFit/>
          </a:bodyPr>
          <a:lstStyle/>
          <a:p>
            <a:r>
              <a:rPr lang="en-US" altLang="zh-CN" sz="2400" dirty="0"/>
              <a:t>Load </a:t>
            </a:r>
            <a:r>
              <a:rPr lang="en-US" altLang="zh-CN" sz="2400" dirty="0" err="1"/>
              <a:t>fd_table</a:t>
            </a:r>
            <a:r>
              <a:rPr lang="en-US" altLang="zh-CN" sz="2400" dirty="0"/>
              <a:t> data from L1 in 3 cycles.</a:t>
            </a:r>
            <a:endParaRPr lang="zh-CN" altLang="en-US" sz="2400" dirty="0"/>
          </a:p>
        </p:txBody>
      </p:sp>
    </p:spTree>
    <p:extLst>
      <p:ext uri="{BB962C8B-B14F-4D97-AF65-F5344CB8AC3E}">
        <p14:creationId xmlns:p14="http://schemas.microsoft.com/office/powerpoint/2010/main" val="2587856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Why throughput drops?</a:t>
            </a:r>
            <a:endParaRPr lang="zh-CN" altLang="en-US" dirty="0"/>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162175" y="1905000"/>
            <a:ext cx="4819650" cy="2571750"/>
          </a:xfrm>
        </p:spPr>
      </p:pic>
      <p:sp>
        <p:nvSpPr>
          <p:cNvPr id="4" name="Slide Number Placeholder 3"/>
          <p:cNvSpPr>
            <a:spLocks noGrp="1"/>
          </p:cNvSpPr>
          <p:nvPr>
            <p:ph type="sldNum" sz="quarter" idx="12"/>
          </p:nvPr>
        </p:nvSpPr>
        <p:spPr/>
        <p:txBody>
          <a:bodyPr/>
          <a:lstStyle/>
          <a:p>
            <a:fld id="{1D72EBF8-7CF5-44B7-B2BF-E22DE4D0703D}" type="slidenum">
              <a:rPr lang="en-US" smtClean="0"/>
              <a:pPr/>
              <a:t>24</a:t>
            </a:fld>
            <a:endParaRPr lang="en-US"/>
          </a:p>
        </p:txBody>
      </p:sp>
      <p:sp>
        <p:nvSpPr>
          <p:cNvPr id="6" name="TextBox 5"/>
          <p:cNvSpPr txBox="1"/>
          <p:nvPr/>
        </p:nvSpPr>
        <p:spPr>
          <a:xfrm>
            <a:off x="2950081" y="4987279"/>
            <a:ext cx="3243837" cy="461665"/>
          </a:xfrm>
          <a:prstGeom prst="rect">
            <a:avLst/>
          </a:prstGeom>
          <a:noFill/>
        </p:spPr>
        <p:txBody>
          <a:bodyPr wrap="none" rtlCol="0">
            <a:spAutoFit/>
          </a:bodyPr>
          <a:lstStyle/>
          <a:p>
            <a:r>
              <a:rPr lang="en-US" altLang="zh-CN" sz="2400" dirty="0"/>
              <a:t>Now it takes 121 cycles!</a:t>
            </a:r>
            <a:endParaRPr lang="zh-CN" altLang="en-US" sz="2400" dirty="0"/>
          </a:p>
        </p:txBody>
      </p:sp>
    </p:spTree>
    <p:extLst>
      <p:ext uri="{BB962C8B-B14F-4D97-AF65-F5344CB8AC3E}">
        <p14:creationId xmlns:p14="http://schemas.microsoft.com/office/powerpoint/2010/main" val="3795336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Off-the-shelf 48-core server</a:t>
            </a:r>
            <a:endParaRPr kumimoji="1" lang="zh-CN" altLang="en-US" dirty="0"/>
          </a:p>
        </p:txBody>
      </p:sp>
      <p:sp>
        <p:nvSpPr>
          <p:cNvPr id="3" name="内容占位符 2"/>
          <p:cNvSpPr>
            <a:spLocks noGrp="1"/>
          </p:cNvSpPr>
          <p:nvPr>
            <p:ph idx="1"/>
          </p:nvPr>
        </p:nvSpPr>
        <p:spPr/>
        <p:txBody>
          <a:bodyPr/>
          <a:lstStyle/>
          <a:p>
            <a:pPr marL="0" indent="0">
              <a:buNone/>
            </a:pPr>
            <a:r>
              <a:rPr lang="en-US" altLang="zh-CN" dirty="0"/>
              <a:t>6 core x 8 chip AMD </a:t>
            </a:r>
          </a:p>
          <a:p>
            <a:endParaRPr kumimoji="1" lang="zh-CN" altLang="en-US" dirty="0"/>
          </a:p>
        </p:txBody>
      </p:sp>
      <p:pic>
        <p:nvPicPr>
          <p:cNvPr id="4" name="图片 3"/>
          <p:cNvPicPr>
            <a:picLocks noChangeAspect="1"/>
          </p:cNvPicPr>
          <p:nvPr/>
        </p:nvPicPr>
        <p:blipFill>
          <a:blip r:embed="rId2"/>
          <a:stretch>
            <a:fillRect/>
          </a:stretch>
        </p:blipFill>
        <p:spPr>
          <a:xfrm>
            <a:off x="899592" y="2348880"/>
            <a:ext cx="7416800" cy="4203700"/>
          </a:xfrm>
          <a:prstGeom prst="rect">
            <a:avLst/>
          </a:prstGeom>
        </p:spPr>
      </p:pic>
    </p:spTree>
    <p:extLst>
      <p:ext uri="{BB962C8B-B14F-4D97-AF65-F5344CB8AC3E}">
        <p14:creationId xmlns:p14="http://schemas.microsoft.com/office/powerpoint/2010/main" val="1007419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 Up OS</a:t>
            </a:r>
          </a:p>
        </p:txBody>
      </p:sp>
      <p:sp>
        <p:nvSpPr>
          <p:cNvPr id="3" name="Content Placeholder 2"/>
          <p:cNvSpPr>
            <a:spLocks noGrp="1"/>
          </p:cNvSpPr>
          <p:nvPr>
            <p:ph idx="1"/>
          </p:nvPr>
        </p:nvSpPr>
        <p:spPr/>
        <p:txBody>
          <a:bodyPr>
            <a:normAutofit lnSpcReduction="10000"/>
          </a:bodyPr>
          <a:lstStyle/>
          <a:p>
            <a:pPr marL="0" indent="0">
              <a:buNone/>
            </a:pPr>
            <a:r>
              <a:rPr lang="en-US" dirty="0"/>
              <a:t>Better abstraction to user applications</a:t>
            </a:r>
          </a:p>
          <a:p>
            <a:pPr marL="0" indent="0">
              <a:buNone/>
            </a:pPr>
            <a:endParaRPr lang="en-US" dirty="0"/>
          </a:p>
          <a:p>
            <a:pPr marL="0" indent="0">
              <a:buNone/>
            </a:pPr>
            <a:r>
              <a:rPr lang="en-US" dirty="0"/>
              <a:t>Eliminating non-scalable synchronization</a:t>
            </a:r>
          </a:p>
          <a:p>
            <a:pPr marL="0" indent="0">
              <a:buNone/>
            </a:pPr>
            <a:endParaRPr lang="en-US" dirty="0"/>
          </a:p>
          <a:p>
            <a:pPr marL="0" indent="0">
              <a:buNone/>
            </a:pPr>
            <a:r>
              <a:rPr lang="en-US" dirty="0"/>
              <a:t>Minimize sharing of common data structures</a:t>
            </a:r>
          </a:p>
          <a:p>
            <a:pPr marL="0" indent="0">
              <a:buNone/>
            </a:pPr>
            <a:endParaRPr lang="en-US" dirty="0"/>
          </a:p>
          <a:p>
            <a:pPr marL="0" indent="0">
              <a:buNone/>
            </a:pPr>
            <a:r>
              <a:rPr lang="en-US" dirty="0"/>
              <a:t>Bridge the memory wall</a:t>
            </a:r>
          </a:p>
          <a:p>
            <a:pPr marL="0" indent="0">
              <a:buNone/>
            </a:pPr>
            <a:endParaRPr lang="en-US" dirty="0"/>
          </a:p>
          <a:p>
            <a:pPr marL="0" indent="0">
              <a:buNone/>
            </a:pPr>
            <a:r>
              <a:rPr lang="en-US" dirty="0"/>
              <a:t>You will fill this..</a:t>
            </a:r>
          </a:p>
        </p:txBody>
      </p:sp>
    </p:spTree>
    <p:extLst>
      <p:ext uri="{BB962C8B-B14F-4D97-AF65-F5344CB8AC3E}">
        <p14:creationId xmlns:p14="http://schemas.microsoft.com/office/powerpoint/2010/main" val="3123993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362200"/>
            <a:ext cx="8229600" cy="1143000"/>
          </a:xfrm>
        </p:spPr>
        <p:txBody>
          <a:bodyPr>
            <a:normAutofit fontScale="90000"/>
          </a:bodyPr>
          <a:lstStyle/>
          <a:p>
            <a:r>
              <a:rPr lang="en-US" dirty="0"/>
              <a:t>Issue#2: Security &amp; Trustworthy</a:t>
            </a:r>
          </a:p>
        </p:txBody>
      </p:sp>
    </p:spTree>
    <p:extLst>
      <p:ext uri="{BB962C8B-B14F-4D97-AF65-F5344CB8AC3E}">
        <p14:creationId xmlns:p14="http://schemas.microsoft.com/office/powerpoint/2010/main" val="1196583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
        <p:nvSpPr>
          <p:cNvPr id="3" name="Content Placeholder 2"/>
          <p:cNvSpPr>
            <a:spLocks noGrp="1"/>
          </p:cNvSpPr>
          <p:nvPr>
            <p:ph idx="1"/>
          </p:nvPr>
        </p:nvSpPr>
        <p:spPr/>
        <p:txBody>
          <a:bodyPr/>
          <a:lstStyle/>
          <a:p>
            <a:pPr marL="0" indent="0">
              <a:buNone/>
            </a:pPr>
            <a:r>
              <a:rPr lang="en-US" dirty="0"/>
              <a:t>From Wikipedia:</a:t>
            </a:r>
          </a:p>
          <a:p>
            <a:pPr marL="457200" lvl="1" indent="0">
              <a:buNone/>
            </a:pPr>
            <a:r>
              <a:rPr lang="en-US" dirty="0">
                <a:solidFill>
                  <a:srgbClr val="0000FF"/>
                </a:solidFill>
              </a:rPr>
              <a:t>Security is the degree of resistance to, or protection from, harm</a:t>
            </a:r>
          </a:p>
          <a:p>
            <a:pPr marL="457200" lvl="1" indent="0">
              <a:buNone/>
            </a:pPr>
            <a:endParaRPr lang="en-US" dirty="0">
              <a:solidFill>
                <a:srgbClr val="0000FF"/>
              </a:solidFill>
            </a:endParaRPr>
          </a:p>
          <a:p>
            <a:pPr marL="57150" indent="0">
              <a:buNone/>
            </a:pPr>
            <a:r>
              <a:rPr lang="en-US" dirty="0"/>
              <a:t>Why Operating System matters?</a:t>
            </a:r>
          </a:p>
          <a:p>
            <a:pPr marL="457200" lvl="1" indent="0">
              <a:buNone/>
            </a:pPr>
            <a:r>
              <a:rPr lang="en-US" dirty="0"/>
              <a:t>Operating system (including hypervisors) lies in the lowest levels in a computer</a:t>
            </a:r>
          </a:p>
          <a:p>
            <a:pPr marL="457200" lvl="1" indent="0">
              <a:buNone/>
            </a:pPr>
            <a:r>
              <a:rPr lang="en-US" dirty="0"/>
              <a:t>How could you protect your application &amp; data without properly protect your OS </a:t>
            </a:r>
          </a:p>
          <a:p>
            <a:pPr marL="457200" lvl="1" indent="0">
              <a:buNone/>
            </a:pPr>
            <a:endParaRPr lang="en-US" dirty="0"/>
          </a:p>
        </p:txBody>
      </p:sp>
      <p:pic>
        <p:nvPicPr>
          <p:cNvPr id="4" name="Picture 29" descr="devil"/>
          <p:cNvPicPr>
            <a:picLocks noChangeAspect="1" noChangeArrowheads="1"/>
          </p:cNvPicPr>
          <p:nvPr/>
        </p:nvPicPr>
        <p:blipFill>
          <a:blip r:embed="rId3"/>
          <a:srcRect/>
          <a:stretch>
            <a:fillRect/>
          </a:stretch>
        </p:blipFill>
        <p:spPr bwMode="auto">
          <a:xfrm>
            <a:off x="5952624" y="121361"/>
            <a:ext cx="1174039" cy="1174039"/>
          </a:xfrm>
          <a:prstGeom prst="rect">
            <a:avLst/>
          </a:prstGeom>
          <a:noFill/>
          <a:ln w="9525">
            <a:noFill/>
            <a:miter lim="800000"/>
            <a:headEnd/>
            <a:tailEnd/>
          </a:ln>
        </p:spPr>
      </p:pic>
      <p:pic>
        <p:nvPicPr>
          <p:cNvPr id="5" name="Picture 17" descr="lock"/>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65412" y="774835"/>
            <a:ext cx="1378588" cy="1378588"/>
          </a:xfrm>
          <a:prstGeom prst="rect">
            <a:avLst/>
          </a:prstGeom>
          <a:noFill/>
          <a:ln w="9525">
            <a:noFill/>
            <a:miter lim="800000"/>
            <a:headEnd/>
            <a:tailEnd/>
          </a:ln>
        </p:spPr>
      </p:pic>
    </p:spTree>
    <p:extLst>
      <p:ext uri="{BB962C8B-B14F-4D97-AF65-F5344CB8AC3E}">
        <p14:creationId xmlns:p14="http://schemas.microsoft.com/office/powerpoint/2010/main" val="3998387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1000" y="668397"/>
            <a:ext cx="8394701" cy="1846203"/>
          </a:xfrm>
          <a:prstGeom prst="rect">
            <a:avLst/>
          </a:prstGeom>
          <a:ln>
            <a:solidFill>
              <a:schemeClr val="accent1"/>
            </a:solidFill>
          </a:ln>
        </p:spPr>
      </p:pic>
      <p:pic>
        <p:nvPicPr>
          <p:cNvPr id="5" name="图片 4"/>
          <p:cNvPicPr>
            <a:picLocks noChangeAspect="1"/>
          </p:cNvPicPr>
          <p:nvPr/>
        </p:nvPicPr>
        <p:blipFill>
          <a:blip r:embed="rId4"/>
          <a:stretch>
            <a:fillRect/>
          </a:stretch>
        </p:blipFill>
        <p:spPr>
          <a:xfrm>
            <a:off x="381001" y="3238500"/>
            <a:ext cx="8394700" cy="3467100"/>
          </a:xfrm>
          <a:prstGeom prst="rect">
            <a:avLst/>
          </a:prstGeom>
          <a:ln>
            <a:solidFill>
              <a:schemeClr val="accent1"/>
            </a:solidFill>
          </a:ln>
        </p:spPr>
      </p:pic>
      <p:sp>
        <p:nvSpPr>
          <p:cNvPr id="6" name="矩形 5"/>
          <p:cNvSpPr/>
          <p:nvPr/>
        </p:nvSpPr>
        <p:spPr>
          <a:xfrm>
            <a:off x="328613" y="326765"/>
            <a:ext cx="1789209" cy="369332"/>
          </a:xfrm>
          <a:prstGeom prst="rect">
            <a:avLst/>
          </a:prstGeom>
        </p:spPr>
        <p:txBody>
          <a:bodyPr wrap="none">
            <a:spAutoFit/>
          </a:bodyPr>
          <a:lstStyle/>
          <a:p>
            <a:r>
              <a:rPr lang="en-US" altLang="zh-CN" sz="2000" dirty="0">
                <a:latin typeface="+mj-lt"/>
              </a:rPr>
              <a:t>CVE-2015-8370</a:t>
            </a:r>
            <a:endParaRPr lang="zh-CN" altLang="en-US" dirty="0">
              <a:latin typeface="+mj-lt"/>
            </a:endParaRPr>
          </a:p>
        </p:txBody>
      </p:sp>
      <p:sp>
        <p:nvSpPr>
          <p:cNvPr id="7" name="矩形 6"/>
          <p:cNvSpPr/>
          <p:nvPr/>
        </p:nvSpPr>
        <p:spPr>
          <a:xfrm>
            <a:off x="304800" y="2878462"/>
            <a:ext cx="1789209" cy="369332"/>
          </a:xfrm>
          <a:prstGeom prst="rect">
            <a:avLst/>
          </a:prstGeom>
        </p:spPr>
        <p:txBody>
          <a:bodyPr wrap="none">
            <a:spAutoFit/>
          </a:bodyPr>
          <a:lstStyle/>
          <a:p>
            <a:r>
              <a:rPr lang="en-US" altLang="zh-CN" sz="2000" dirty="0">
                <a:latin typeface="+mj-lt"/>
              </a:rPr>
              <a:t>CVE-2016-4484</a:t>
            </a:r>
            <a:endParaRPr lang="zh-CN" altLang="en-US" sz="2000" dirty="0">
              <a:latin typeface="+mj-lt"/>
            </a:endParaRPr>
          </a:p>
        </p:txBody>
      </p:sp>
    </p:spTree>
    <p:extLst>
      <p:ext uri="{BB962C8B-B14F-4D97-AF65-F5344CB8AC3E}">
        <p14:creationId xmlns:p14="http://schemas.microsoft.com/office/powerpoint/2010/main" val="238962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3"/>
          <p:cNvSpPr>
            <a:spLocks noGrp="1"/>
          </p:cNvSpPr>
          <p:nvPr>
            <p:ph type="title"/>
          </p:nvPr>
        </p:nvSpPr>
        <p:spPr/>
        <p:txBody>
          <a:bodyPr>
            <a:normAutofit/>
          </a:bodyPr>
          <a:lstStyle/>
          <a:p>
            <a:r>
              <a:rPr lang="en-US" altLang="zh-CN" sz="4000" dirty="0"/>
              <a:t>What</a:t>
            </a:r>
            <a:r>
              <a:rPr lang="zh-CN" altLang="en-US" sz="4000" dirty="0"/>
              <a:t> </a:t>
            </a:r>
            <a:r>
              <a:rPr lang="en-US" altLang="zh-CN" sz="4000" dirty="0"/>
              <a:t>is</a:t>
            </a:r>
            <a:r>
              <a:rPr lang="zh-CN" altLang="en-US" sz="4000" dirty="0"/>
              <a:t> </a:t>
            </a:r>
            <a:r>
              <a:rPr lang="en-US" altLang="zh-CN" sz="4000" dirty="0"/>
              <a:t>an Operating System?</a:t>
            </a:r>
            <a:endParaRPr lang="zh-CN" altLang="en-US" sz="4000" dirty="0"/>
          </a:p>
        </p:txBody>
      </p:sp>
      <p:sp>
        <p:nvSpPr>
          <p:cNvPr id="5" name="副标题 4"/>
          <p:cNvSpPr>
            <a:spLocks noGrp="1"/>
          </p:cNvSpPr>
          <p:nvPr>
            <p:ph idx="1"/>
          </p:nvPr>
        </p:nvSpPr>
        <p:spPr/>
        <p:txBody>
          <a:bodyPr>
            <a:normAutofit/>
          </a:bodyPr>
          <a:lstStyle/>
          <a:p>
            <a:pPr>
              <a:defRPr/>
            </a:pPr>
            <a:r>
              <a:rPr lang="zh-CN" altLang="en-US" dirty="0">
                <a:solidFill>
                  <a:srgbClr val="002060"/>
                </a:solidFill>
                <a:effectLst>
                  <a:outerShdw blurRad="38100" dist="38100" dir="2700000" algn="tl">
                    <a:srgbClr val="000000">
                      <a:alpha val="43137"/>
                    </a:srgbClr>
                  </a:outerShdw>
                </a:effectLst>
              </a:rPr>
              <a:t>操作系统</a:t>
            </a:r>
            <a:r>
              <a:rPr lang="zh-CN" altLang="en-US" dirty="0"/>
              <a:t>是</a:t>
            </a:r>
            <a:r>
              <a:rPr lang="zh-CN" altLang="en-US" dirty="0">
                <a:solidFill>
                  <a:srgbClr val="FF0000"/>
                </a:solidFill>
              </a:rPr>
              <a:t>管理硬件资源、控制程序运行、改善人机界面和为应用软件提供支持</a:t>
            </a:r>
            <a:r>
              <a:rPr lang="zh-CN" altLang="en-US" dirty="0"/>
              <a:t>的一种系统软件。</a:t>
            </a:r>
            <a:r>
              <a:rPr lang="en-US" altLang="zh-CN" dirty="0"/>
              <a:t>[</a:t>
            </a:r>
            <a:r>
              <a:rPr lang="zh-CN" altLang="en-US" dirty="0"/>
              <a:t>计算机百科全书</a:t>
            </a:r>
            <a:r>
              <a:rPr lang="en-US" altLang="zh-CN" dirty="0"/>
              <a:t>(</a:t>
            </a:r>
            <a:r>
              <a:rPr lang="zh-CN" altLang="en-US" dirty="0"/>
              <a:t>第</a:t>
            </a:r>
            <a:r>
              <a:rPr lang="en-US" altLang="zh-CN" dirty="0"/>
              <a:t>2</a:t>
            </a:r>
            <a:r>
              <a:rPr lang="zh-CN" altLang="en-US" dirty="0"/>
              <a:t>版</a:t>
            </a:r>
            <a:r>
              <a:rPr lang="en-US" altLang="zh-CN" dirty="0"/>
              <a:t>)]</a:t>
            </a:r>
            <a:endParaRPr lang="en-US" altLang="zh-CN" dirty="0">
              <a:solidFill>
                <a:schemeClr val="accent6"/>
              </a:solidFill>
            </a:endParaRPr>
          </a:p>
        </p:txBody>
      </p:sp>
      <p:pic>
        <p:nvPicPr>
          <p:cNvPr id="4" name="图片 3"/>
          <p:cNvPicPr>
            <a:picLocks noChangeAspect="1"/>
          </p:cNvPicPr>
          <p:nvPr/>
        </p:nvPicPr>
        <p:blipFill>
          <a:blip r:embed="rId3"/>
          <a:stretch>
            <a:fillRect/>
          </a:stretch>
        </p:blipFill>
        <p:spPr>
          <a:xfrm>
            <a:off x="6264275" y="3786832"/>
            <a:ext cx="1558270" cy="1558270"/>
          </a:xfrm>
          <a:prstGeom prst="rect">
            <a:avLst/>
          </a:prstGeom>
        </p:spPr>
      </p:pic>
      <p:sp>
        <p:nvSpPr>
          <p:cNvPr id="39" name="下箭头 38"/>
          <p:cNvSpPr/>
          <p:nvPr/>
        </p:nvSpPr>
        <p:spPr>
          <a:xfrm>
            <a:off x="5688012" y="5275718"/>
            <a:ext cx="468313" cy="615950"/>
          </a:xfrm>
          <a:prstGeom prst="downArrow">
            <a:avLst/>
          </a:prstGeom>
          <a:solidFill>
            <a:srgbClr val="00CC99"/>
          </a:solidFill>
          <a:ln w="25400" cap="flat" cmpd="sng" algn="ctr">
            <a:solidFill>
              <a:srgbClr val="00CC99">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ahoma"/>
              <a:ea typeface="黑体"/>
              <a:cs typeface="+mn-cs"/>
            </a:endParaRPr>
          </a:p>
        </p:txBody>
      </p:sp>
      <p:sp>
        <p:nvSpPr>
          <p:cNvPr id="40" name="TextBox 3"/>
          <p:cNvSpPr txBox="1">
            <a:spLocks noChangeArrowheads="1"/>
          </p:cNvSpPr>
          <p:nvPr/>
        </p:nvSpPr>
        <p:spPr bwMode="auto">
          <a:xfrm>
            <a:off x="6048375" y="2972255"/>
            <a:ext cx="2236787" cy="400050"/>
          </a:xfrm>
          <a:prstGeom prst="rect">
            <a:avLst/>
          </a:prstGeom>
          <a:solidFill>
            <a:schemeClr val="accent4">
              <a:lumMod val="20000"/>
              <a:lumOff val="80000"/>
            </a:schemeClr>
          </a:solidFill>
          <a:ln w="9525" cap="flat" cmpd="sng" algn="ctr">
            <a:solidFill>
              <a:srgbClr val="3333CC">
                <a:shade val="95000"/>
                <a:satMod val="105000"/>
              </a:srgbClr>
            </a:solidFill>
            <a:prstDash val="solid"/>
            <a:headEnd/>
            <a:tailEnd/>
          </a:ln>
          <a:effectLst>
            <a:outerShdw blurRad="40000" dist="20000" dir="5400000" rotWithShape="0">
              <a:srgbClr val="000000">
                <a:alpha val="38000"/>
              </a:srgbClr>
            </a:outerShdw>
          </a:effec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Tahoma"/>
                <a:ea typeface="黑体"/>
                <a:cs typeface="+mn-cs"/>
              </a:rPr>
              <a:t>向上提供公共服务</a:t>
            </a:r>
          </a:p>
        </p:txBody>
      </p:sp>
      <p:sp>
        <p:nvSpPr>
          <p:cNvPr id="41" name="下箭头 40"/>
          <p:cNvSpPr/>
          <p:nvPr/>
        </p:nvSpPr>
        <p:spPr>
          <a:xfrm flipV="1">
            <a:off x="5688012" y="3466632"/>
            <a:ext cx="468312" cy="603250"/>
          </a:xfrm>
          <a:prstGeom prst="downArrow">
            <a:avLst/>
          </a:prstGeom>
          <a:solidFill>
            <a:srgbClr val="00CC99"/>
          </a:solidFill>
          <a:ln w="25400" cap="flat" cmpd="sng" algn="ctr">
            <a:solidFill>
              <a:srgbClr val="00CC99">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Tahoma"/>
              <a:ea typeface="黑体"/>
              <a:cs typeface="+mn-cs"/>
            </a:endParaRPr>
          </a:p>
        </p:txBody>
      </p:sp>
      <p:sp>
        <p:nvSpPr>
          <p:cNvPr id="42" name="TextBox 7"/>
          <p:cNvSpPr txBox="1">
            <a:spLocks noChangeArrowheads="1"/>
          </p:cNvSpPr>
          <p:nvPr/>
        </p:nvSpPr>
        <p:spPr bwMode="auto">
          <a:xfrm>
            <a:off x="6264275" y="5564643"/>
            <a:ext cx="1724025" cy="400050"/>
          </a:xfrm>
          <a:prstGeom prst="rect">
            <a:avLst/>
          </a:prstGeom>
          <a:solidFill>
            <a:schemeClr val="accent4">
              <a:lumMod val="20000"/>
              <a:lumOff val="80000"/>
            </a:schemeClr>
          </a:solidFill>
          <a:ln w="9525" cap="flat" cmpd="sng" algn="ctr">
            <a:solidFill>
              <a:srgbClr val="3333CC">
                <a:shade val="95000"/>
                <a:satMod val="105000"/>
              </a:srgbClr>
            </a:solidFill>
            <a:prstDash val="solid"/>
            <a:headEnd/>
            <a:tailEnd/>
          </a:ln>
          <a:effectLst>
            <a:outerShdw blurRad="40000" dist="20000" dir="5400000" rotWithShape="0">
              <a:srgbClr val="000000">
                <a:alpha val="38000"/>
              </a:srgbClr>
            </a:outerShdw>
          </a:effec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Tahoma"/>
                <a:ea typeface="黑体"/>
                <a:cs typeface="+mn-cs"/>
              </a:rPr>
              <a:t>向下管理资源</a:t>
            </a:r>
          </a:p>
        </p:txBody>
      </p:sp>
      <p:pic>
        <p:nvPicPr>
          <p:cNvPr id="43" name="Picture 4" descr="C:\Users\caodg\AppData\Local\Microsoft\Windows\Temporary Internet Files\Content.IE5\XPVI823Z\MC900433880[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665537" y="5451930"/>
            <a:ext cx="757238"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5" descr="C:\Users\caodg\AppData\Local\Microsoft\Windows\Temporary Internet Files\Content.IE5\QAWGCPFX\MC900310764[1].wm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139950" y="5451930"/>
            <a:ext cx="6334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
          <p:cNvSpPr txBox="1">
            <a:spLocks noChangeArrowheads="1"/>
          </p:cNvSpPr>
          <p:nvPr/>
        </p:nvSpPr>
        <p:spPr bwMode="auto">
          <a:xfrm>
            <a:off x="1897062" y="628536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Font typeface="Wingdings" panose="05000000000000000000" pitchFamily="2" charset="2"/>
              <a:buChar char="v"/>
              <a:defRPr sz="2800" b="1">
                <a:solidFill>
                  <a:schemeClr val="tx1"/>
                </a:solidFill>
                <a:latin typeface="Tahoma" panose="020B0604030504040204" pitchFamily="34" charset="0"/>
                <a:ea typeface="黑体" panose="02010609060101010101" pitchFamily="49" charset="-122"/>
              </a:defRPr>
            </a:lvl1pPr>
            <a:lvl2pPr marL="742950" indent="-285750">
              <a:spcBef>
                <a:spcPct val="20000"/>
              </a:spcBef>
              <a:buClr>
                <a:srgbClr val="A50021"/>
              </a:buClr>
              <a:buFont typeface="Wingdings" panose="05000000000000000000" pitchFamily="2" charset="2"/>
              <a:buChar char="Ø"/>
              <a:defRPr sz="2400" b="1">
                <a:solidFill>
                  <a:schemeClr val="tx1"/>
                </a:solidFill>
                <a:latin typeface="Tahoma" panose="020B0604030504040204" pitchFamily="34" charset="0"/>
                <a:ea typeface="楷体_GB2312"/>
                <a:cs typeface="楷体_GB2312"/>
              </a:defRPr>
            </a:lvl2pPr>
            <a:lvl3pPr marL="1143000" indent="-228600">
              <a:spcBef>
                <a:spcPct val="20000"/>
              </a:spcBef>
              <a:buClr>
                <a:srgbClr val="A50021"/>
              </a:buClr>
              <a:buFont typeface="Wingdings" panose="05000000000000000000" pitchFamily="2" charset="2"/>
              <a:buChar char="Ø"/>
              <a:defRPr sz="2000" b="1">
                <a:solidFill>
                  <a:schemeClr val="tx1"/>
                </a:solidFill>
                <a:latin typeface="Tahoma" panose="020B0604030504040204" pitchFamily="34" charset="0"/>
                <a:ea typeface="楷体_GB2312"/>
                <a:cs typeface="楷体_GB2312"/>
              </a:defRPr>
            </a:lvl3pPr>
            <a:lvl4pPr marL="1600200" indent="-228600">
              <a:spcBef>
                <a:spcPct val="20000"/>
              </a:spcBef>
              <a:buClr>
                <a:srgbClr val="A50021"/>
              </a:buClr>
              <a:buFont typeface="Wingdings" panose="05000000000000000000" pitchFamily="2" charset="2"/>
              <a:buChar char="Ø"/>
              <a:defRPr sz="2000" b="1">
                <a:solidFill>
                  <a:schemeClr val="tx1"/>
                </a:solidFill>
                <a:latin typeface="Tahoma" panose="020B0604030504040204" pitchFamily="34" charset="0"/>
                <a:ea typeface="楷体_GB2312"/>
                <a:cs typeface="楷体_GB2312"/>
              </a:defRPr>
            </a:lvl4pPr>
            <a:lvl5pPr marL="2057400" indent="-228600">
              <a:spcBef>
                <a:spcPct val="20000"/>
              </a:spcBef>
              <a:buClr>
                <a:srgbClr val="A50021"/>
              </a:buClr>
              <a:buFont typeface="Wingdings" panose="05000000000000000000" pitchFamily="2" charset="2"/>
              <a:buChar char="Ø"/>
              <a:defRPr sz="2000" b="1">
                <a:solidFill>
                  <a:schemeClr val="tx1"/>
                </a:solidFill>
                <a:latin typeface="Tahoma" panose="020B0604030504040204" pitchFamily="34" charset="0"/>
                <a:ea typeface="楷体_GB2312"/>
                <a:cs typeface="楷体_GB2312"/>
              </a:defRPr>
            </a:lvl5pPr>
            <a:lvl6pPr marL="2514600" indent="-228600" eaLnBrk="0" fontAlgn="base" hangingPunct="0">
              <a:spcBef>
                <a:spcPct val="20000"/>
              </a:spcBef>
              <a:spcAft>
                <a:spcPct val="0"/>
              </a:spcAft>
              <a:buClr>
                <a:srgbClr val="A50021"/>
              </a:buClr>
              <a:buFont typeface="Wingdings" panose="05000000000000000000" pitchFamily="2" charset="2"/>
              <a:buChar char="Ø"/>
              <a:defRPr sz="2000" b="1">
                <a:solidFill>
                  <a:schemeClr val="tx1"/>
                </a:solidFill>
                <a:latin typeface="Tahoma" panose="020B0604030504040204" pitchFamily="34" charset="0"/>
                <a:ea typeface="楷体_GB2312"/>
                <a:cs typeface="楷体_GB2312"/>
              </a:defRPr>
            </a:lvl6pPr>
            <a:lvl7pPr marL="2971800" indent="-228600" eaLnBrk="0" fontAlgn="base" hangingPunct="0">
              <a:spcBef>
                <a:spcPct val="20000"/>
              </a:spcBef>
              <a:spcAft>
                <a:spcPct val="0"/>
              </a:spcAft>
              <a:buClr>
                <a:srgbClr val="A50021"/>
              </a:buClr>
              <a:buFont typeface="Wingdings" panose="05000000000000000000" pitchFamily="2" charset="2"/>
              <a:buChar char="Ø"/>
              <a:defRPr sz="2000" b="1">
                <a:solidFill>
                  <a:schemeClr val="tx1"/>
                </a:solidFill>
                <a:latin typeface="Tahoma" panose="020B0604030504040204" pitchFamily="34" charset="0"/>
                <a:ea typeface="楷体_GB2312"/>
                <a:cs typeface="楷体_GB2312"/>
              </a:defRPr>
            </a:lvl7pPr>
            <a:lvl8pPr marL="3429000" indent="-228600" eaLnBrk="0" fontAlgn="base" hangingPunct="0">
              <a:spcBef>
                <a:spcPct val="20000"/>
              </a:spcBef>
              <a:spcAft>
                <a:spcPct val="0"/>
              </a:spcAft>
              <a:buClr>
                <a:srgbClr val="A50021"/>
              </a:buClr>
              <a:buFont typeface="Wingdings" panose="05000000000000000000" pitchFamily="2" charset="2"/>
              <a:buChar char="Ø"/>
              <a:defRPr sz="2000" b="1">
                <a:solidFill>
                  <a:schemeClr val="tx1"/>
                </a:solidFill>
                <a:latin typeface="Tahoma" panose="020B0604030504040204" pitchFamily="34" charset="0"/>
                <a:ea typeface="楷体_GB2312"/>
                <a:cs typeface="楷体_GB2312"/>
              </a:defRPr>
            </a:lvl8pPr>
            <a:lvl9pPr marL="3886200" indent="-228600" eaLnBrk="0" fontAlgn="base" hangingPunct="0">
              <a:spcBef>
                <a:spcPct val="20000"/>
              </a:spcBef>
              <a:spcAft>
                <a:spcPct val="0"/>
              </a:spcAft>
              <a:buClr>
                <a:srgbClr val="A50021"/>
              </a:buClr>
              <a:buFont typeface="Wingdings" panose="05000000000000000000" pitchFamily="2" charset="2"/>
              <a:buChar char="Ø"/>
              <a:defRPr sz="2000" b="1">
                <a:solidFill>
                  <a:schemeClr val="tx1"/>
                </a:solidFill>
                <a:latin typeface="Tahoma" panose="020B0604030504040204" pitchFamily="34" charset="0"/>
                <a:ea typeface="楷体_GB2312"/>
                <a:cs typeface="楷体_GB2312"/>
              </a:defRPr>
            </a:lvl9pPr>
          </a:lstStyle>
          <a:p>
            <a:pPr fontAlgn="base">
              <a:spcBef>
                <a:spcPct val="0"/>
              </a:spcBef>
              <a:spcAft>
                <a:spcPct val="0"/>
              </a:spcAft>
              <a:buClrTx/>
              <a:buFontTx/>
              <a:buNone/>
            </a:pPr>
            <a:r>
              <a:rPr lang="zh-CN" altLang="en-US" sz="1800">
                <a:solidFill>
                  <a:srgbClr val="000000"/>
                </a:solidFill>
                <a:latin typeface="Arial" panose="020B0604020202020204" pitchFamily="34" charset="0"/>
                <a:ea typeface="宋体" panose="02010600030101010101" pitchFamily="2" charset="-122"/>
              </a:rPr>
              <a:t>计算资源</a:t>
            </a:r>
          </a:p>
        </p:txBody>
      </p:sp>
      <p:sp>
        <p:nvSpPr>
          <p:cNvPr id="47" name="TextBox 5"/>
          <p:cNvSpPr txBox="1">
            <a:spLocks noChangeArrowheads="1"/>
          </p:cNvSpPr>
          <p:nvPr/>
        </p:nvSpPr>
        <p:spPr bwMode="auto">
          <a:xfrm>
            <a:off x="3429000" y="6285368"/>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A50021"/>
              </a:buClr>
              <a:buFont typeface="Wingdings" panose="05000000000000000000" pitchFamily="2" charset="2"/>
              <a:buChar char="v"/>
              <a:defRPr sz="2800" b="1">
                <a:solidFill>
                  <a:schemeClr val="tx1"/>
                </a:solidFill>
                <a:latin typeface="Tahoma" panose="020B0604030504040204" pitchFamily="34" charset="0"/>
                <a:ea typeface="黑体" panose="02010609060101010101" pitchFamily="49" charset="-122"/>
              </a:defRPr>
            </a:lvl1pPr>
            <a:lvl2pPr marL="742950" indent="-285750">
              <a:spcBef>
                <a:spcPct val="20000"/>
              </a:spcBef>
              <a:buClr>
                <a:srgbClr val="A50021"/>
              </a:buClr>
              <a:buFont typeface="Wingdings" panose="05000000000000000000" pitchFamily="2" charset="2"/>
              <a:buChar char="Ø"/>
              <a:defRPr sz="2400" b="1">
                <a:solidFill>
                  <a:schemeClr val="tx1"/>
                </a:solidFill>
                <a:latin typeface="Tahoma" panose="020B0604030504040204" pitchFamily="34" charset="0"/>
                <a:ea typeface="楷体_GB2312"/>
                <a:cs typeface="楷体_GB2312"/>
              </a:defRPr>
            </a:lvl2pPr>
            <a:lvl3pPr marL="1143000" indent="-228600">
              <a:spcBef>
                <a:spcPct val="20000"/>
              </a:spcBef>
              <a:buClr>
                <a:srgbClr val="A50021"/>
              </a:buClr>
              <a:buFont typeface="Wingdings" panose="05000000000000000000" pitchFamily="2" charset="2"/>
              <a:buChar char="Ø"/>
              <a:defRPr sz="2000" b="1">
                <a:solidFill>
                  <a:schemeClr val="tx1"/>
                </a:solidFill>
                <a:latin typeface="Tahoma" panose="020B0604030504040204" pitchFamily="34" charset="0"/>
                <a:ea typeface="楷体_GB2312"/>
                <a:cs typeface="楷体_GB2312"/>
              </a:defRPr>
            </a:lvl3pPr>
            <a:lvl4pPr marL="1600200" indent="-228600">
              <a:spcBef>
                <a:spcPct val="20000"/>
              </a:spcBef>
              <a:buClr>
                <a:srgbClr val="A50021"/>
              </a:buClr>
              <a:buFont typeface="Wingdings" panose="05000000000000000000" pitchFamily="2" charset="2"/>
              <a:buChar char="Ø"/>
              <a:defRPr sz="2000" b="1">
                <a:solidFill>
                  <a:schemeClr val="tx1"/>
                </a:solidFill>
                <a:latin typeface="Tahoma" panose="020B0604030504040204" pitchFamily="34" charset="0"/>
                <a:ea typeface="楷体_GB2312"/>
                <a:cs typeface="楷体_GB2312"/>
              </a:defRPr>
            </a:lvl4pPr>
            <a:lvl5pPr marL="2057400" indent="-228600">
              <a:spcBef>
                <a:spcPct val="20000"/>
              </a:spcBef>
              <a:buClr>
                <a:srgbClr val="A50021"/>
              </a:buClr>
              <a:buFont typeface="Wingdings" panose="05000000000000000000" pitchFamily="2" charset="2"/>
              <a:buChar char="Ø"/>
              <a:defRPr sz="2000" b="1">
                <a:solidFill>
                  <a:schemeClr val="tx1"/>
                </a:solidFill>
                <a:latin typeface="Tahoma" panose="020B0604030504040204" pitchFamily="34" charset="0"/>
                <a:ea typeface="楷体_GB2312"/>
                <a:cs typeface="楷体_GB2312"/>
              </a:defRPr>
            </a:lvl5pPr>
            <a:lvl6pPr marL="2514600" indent="-228600" eaLnBrk="0" fontAlgn="base" hangingPunct="0">
              <a:spcBef>
                <a:spcPct val="20000"/>
              </a:spcBef>
              <a:spcAft>
                <a:spcPct val="0"/>
              </a:spcAft>
              <a:buClr>
                <a:srgbClr val="A50021"/>
              </a:buClr>
              <a:buFont typeface="Wingdings" panose="05000000000000000000" pitchFamily="2" charset="2"/>
              <a:buChar char="Ø"/>
              <a:defRPr sz="2000" b="1">
                <a:solidFill>
                  <a:schemeClr val="tx1"/>
                </a:solidFill>
                <a:latin typeface="Tahoma" panose="020B0604030504040204" pitchFamily="34" charset="0"/>
                <a:ea typeface="楷体_GB2312"/>
                <a:cs typeface="楷体_GB2312"/>
              </a:defRPr>
            </a:lvl6pPr>
            <a:lvl7pPr marL="2971800" indent="-228600" eaLnBrk="0" fontAlgn="base" hangingPunct="0">
              <a:spcBef>
                <a:spcPct val="20000"/>
              </a:spcBef>
              <a:spcAft>
                <a:spcPct val="0"/>
              </a:spcAft>
              <a:buClr>
                <a:srgbClr val="A50021"/>
              </a:buClr>
              <a:buFont typeface="Wingdings" panose="05000000000000000000" pitchFamily="2" charset="2"/>
              <a:buChar char="Ø"/>
              <a:defRPr sz="2000" b="1">
                <a:solidFill>
                  <a:schemeClr val="tx1"/>
                </a:solidFill>
                <a:latin typeface="Tahoma" panose="020B0604030504040204" pitchFamily="34" charset="0"/>
                <a:ea typeface="楷体_GB2312"/>
                <a:cs typeface="楷体_GB2312"/>
              </a:defRPr>
            </a:lvl7pPr>
            <a:lvl8pPr marL="3429000" indent="-228600" eaLnBrk="0" fontAlgn="base" hangingPunct="0">
              <a:spcBef>
                <a:spcPct val="20000"/>
              </a:spcBef>
              <a:spcAft>
                <a:spcPct val="0"/>
              </a:spcAft>
              <a:buClr>
                <a:srgbClr val="A50021"/>
              </a:buClr>
              <a:buFont typeface="Wingdings" panose="05000000000000000000" pitchFamily="2" charset="2"/>
              <a:buChar char="Ø"/>
              <a:defRPr sz="2000" b="1">
                <a:solidFill>
                  <a:schemeClr val="tx1"/>
                </a:solidFill>
                <a:latin typeface="Tahoma" panose="020B0604030504040204" pitchFamily="34" charset="0"/>
                <a:ea typeface="楷体_GB2312"/>
                <a:cs typeface="楷体_GB2312"/>
              </a:defRPr>
            </a:lvl8pPr>
            <a:lvl9pPr marL="3886200" indent="-228600" eaLnBrk="0" fontAlgn="base" hangingPunct="0">
              <a:spcBef>
                <a:spcPct val="20000"/>
              </a:spcBef>
              <a:spcAft>
                <a:spcPct val="0"/>
              </a:spcAft>
              <a:buClr>
                <a:srgbClr val="A50021"/>
              </a:buClr>
              <a:buFont typeface="Wingdings" panose="05000000000000000000" pitchFamily="2" charset="2"/>
              <a:buChar char="Ø"/>
              <a:defRPr sz="2000" b="1">
                <a:solidFill>
                  <a:schemeClr val="tx1"/>
                </a:solidFill>
                <a:latin typeface="Tahoma" panose="020B0604030504040204" pitchFamily="34" charset="0"/>
                <a:ea typeface="楷体_GB2312"/>
                <a:cs typeface="楷体_GB2312"/>
              </a:defRPr>
            </a:lvl9pPr>
          </a:lstStyle>
          <a:p>
            <a:pPr fontAlgn="base">
              <a:spcBef>
                <a:spcPct val="0"/>
              </a:spcBef>
              <a:spcAft>
                <a:spcPct val="0"/>
              </a:spcAft>
              <a:buClrTx/>
              <a:buFontTx/>
              <a:buNone/>
            </a:pPr>
            <a:r>
              <a:rPr lang="zh-CN" altLang="en-US" sz="1800">
                <a:solidFill>
                  <a:srgbClr val="000000"/>
                </a:solidFill>
                <a:latin typeface="Arial" panose="020B0604020202020204" pitchFamily="34" charset="0"/>
                <a:ea typeface="宋体" panose="02010600030101010101" pitchFamily="2" charset="-122"/>
              </a:rPr>
              <a:t>存储资源</a:t>
            </a:r>
          </a:p>
        </p:txBody>
      </p:sp>
      <p:grpSp>
        <p:nvGrpSpPr>
          <p:cNvPr id="48" name="组合 30"/>
          <p:cNvGrpSpPr>
            <a:grpSpLocks/>
          </p:cNvGrpSpPr>
          <p:nvPr/>
        </p:nvGrpSpPr>
        <p:grpSpPr bwMode="auto">
          <a:xfrm>
            <a:off x="720725" y="3486605"/>
            <a:ext cx="4679950" cy="2097088"/>
            <a:chOff x="900113" y="2844800"/>
            <a:chExt cx="4607991" cy="2816447"/>
          </a:xfrm>
          <a:solidFill>
            <a:srgbClr val="CCECFF"/>
          </a:solidFill>
        </p:grpSpPr>
        <p:sp>
          <p:nvSpPr>
            <p:cNvPr id="49" name="圆角矩形 48"/>
            <p:cNvSpPr/>
            <p:nvPr/>
          </p:nvSpPr>
          <p:spPr>
            <a:xfrm>
              <a:off x="900113" y="2844800"/>
              <a:ext cx="4607991" cy="2816447"/>
            </a:xfrm>
            <a:prstGeom prst="roundRect">
              <a:avLst/>
            </a:prstGeom>
            <a:grpFill/>
            <a:ln w="9525" cap="flat" cmpd="sng" algn="ctr">
              <a:solidFill>
                <a:srgbClr val="2D2DB9">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1" i="0" u="none" strike="noStrike" kern="0" cap="none" spc="0" normalizeH="0" baseline="0" noProof="0">
                <a:ln>
                  <a:noFill/>
                </a:ln>
                <a:solidFill>
                  <a:srgbClr val="000000"/>
                </a:solidFill>
                <a:effectLst/>
                <a:uLnTx/>
                <a:uFillTx/>
                <a:latin typeface="Tahoma"/>
                <a:ea typeface="黑体"/>
                <a:cs typeface="+mn-cs"/>
              </a:endParaRPr>
            </a:p>
          </p:txBody>
        </p:sp>
        <p:sp>
          <p:nvSpPr>
            <p:cNvPr id="50" name="圆角矩形 49"/>
            <p:cNvSpPr/>
            <p:nvPr/>
          </p:nvSpPr>
          <p:spPr>
            <a:xfrm>
              <a:off x="1112693" y="4861725"/>
              <a:ext cx="4121869" cy="509562"/>
            </a:xfrm>
            <a:prstGeom prst="roundRect">
              <a:avLst/>
            </a:prstGeom>
            <a:grpFill/>
            <a:ln w="9525" cap="flat" cmpd="sng" algn="ctr">
              <a:solidFill>
                <a:srgbClr val="2D2DB9">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Tahoma"/>
                  <a:ea typeface="黑体"/>
                  <a:cs typeface="+mn-cs"/>
                </a:rPr>
                <a:t>资源管理（存储、设备、计算）</a:t>
              </a:r>
            </a:p>
          </p:txBody>
        </p:sp>
        <p:sp>
          <p:nvSpPr>
            <p:cNvPr id="51" name="圆角矩形 50"/>
            <p:cNvSpPr/>
            <p:nvPr/>
          </p:nvSpPr>
          <p:spPr>
            <a:xfrm>
              <a:off x="1112693" y="3119836"/>
              <a:ext cx="4112491" cy="584183"/>
            </a:xfrm>
            <a:prstGeom prst="roundRect">
              <a:avLst/>
            </a:prstGeom>
            <a:grpFill/>
            <a:ln w="9525" cap="flat" cmpd="sng" algn="ctr">
              <a:solidFill>
                <a:srgbClr val="2D2DB9">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Tahoma"/>
                  <a:ea typeface="黑体"/>
                  <a:cs typeface="+mn-cs"/>
                </a:rPr>
                <a:t>人机接口（</a:t>
              </a:r>
              <a:r>
                <a:rPr kumimoji="0" lang="en-US" altLang="zh-CN" sz="2000" b="1" i="0" u="none" strike="noStrike" kern="0" cap="none" spc="0" normalizeH="0" baseline="0" noProof="0" dirty="0">
                  <a:ln>
                    <a:noFill/>
                  </a:ln>
                  <a:solidFill>
                    <a:srgbClr val="000000"/>
                  </a:solidFill>
                  <a:effectLst/>
                  <a:uLnTx/>
                  <a:uFillTx/>
                  <a:latin typeface="Tahoma"/>
                  <a:ea typeface="黑体"/>
                  <a:cs typeface="+mn-cs"/>
                </a:rPr>
                <a:t>shell/GUI</a:t>
              </a:r>
              <a:r>
                <a:rPr kumimoji="0" lang="zh-CN" altLang="en-US" sz="2000" b="1" i="0" u="none" strike="noStrike" kern="0" cap="none" spc="0" normalizeH="0" baseline="0" noProof="0" dirty="0">
                  <a:ln>
                    <a:noFill/>
                  </a:ln>
                  <a:solidFill>
                    <a:srgbClr val="000000"/>
                  </a:solidFill>
                  <a:effectLst/>
                  <a:uLnTx/>
                  <a:uFillTx/>
                  <a:latin typeface="Tahoma"/>
                  <a:ea typeface="黑体"/>
                  <a:cs typeface="+mn-cs"/>
                </a:rPr>
                <a:t>窗口系统）</a:t>
              </a:r>
            </a:p>
          </p:txBody>
        </p:sp>
        <p:sp>
          <p:nvSpPr>
            <p:cNvPr id="52" name="圆角矩形 51"/>
            <p:cNvSpPr/>
            <p:nvPr/>
          </p:nvSpPr>
          <p:spPr>
            <a:xfrm>
              <a:off x="1112693" y="3989715"/>
              <a:ext cx="4112491" cy="586315"/>
            </a:xfrm>
            <a:prstGeom prst="roundRect">
              <a:avLst/>
            </a:prstGeom>
            <a:grpFill/>
            <a:ln w="9525" cap="flat" cmpd="sng" algn="ctr">
              <a:solidFill>
                <a:srgbClr val="2D2DB9">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Tahoma"/>
                  <a:ea typeface="黑体"/>
                  <a:cs typeface="+mn-cs"/>
                </a:rPr>
                <a:t>系统调用</a:t>
              </a:r>
            </a:p>
          </p:txBody>
        </p:sp>
      </p:grpSp>
      <p:sp>
        <p:nvSpPr>
          <p:cNvPr id="53" name="矩形 52"/>
          <p:cNvSpPr/>
          <p:nvPr/>
        </p:nvSpPr>
        <p:spPr>
          <a:xfrm>
            <a:off x="866775" y="3047323"/>
            <a:ext cx="1365250" cy="347663"/>
          </a:xfrm>
          <a:prstGeom prst="rect">
            <a:avLst/>
          </a:prstGeom>
          <a:solidFill>
            <a:schemeClr val="accent6">
              <a:lumMod val="20000"/>
              <a:lumOff val="80000"/>
            </a:schemeClr>
          </a:solidFill>
          <a:ln w="254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effectLst/>
                <a:uLnTx/>
                <a:uFillTx/>
                <a:latin typeface="Tahoma"/>
                <a:ea typeface="黑体"/>
                <a:cs typeface="+mn-cs"/>
              </a:rPr>
              <a:t>应用</a:t>
            </a:r>
          </a:p>
        </p:txBody>
      </p:sp>
      <p:sp>
        <p:nvSpPr>
          <p:cNvPr id="54" name="矩形 53"/>
          <p:cNvSpPr/>
          <p:nvPr/>
        </p:nvSpPr>
        <p:spPr>
          <a:xfrm>
            <a:off x="2325688" y="3058436"/>
            <a:ext cx="1365250" cy="347662"/>
          </a:xfrm>
          <a:prstGeom prst="rect">
            <a:avLst/>
          </a:prstGeom>
          <a:solidFill>
            <a:schemeClr val="accent6">
              <a:lumMod val="20000"/>
              <a:lumOff val="80000"/>
            </a:schemeClr>
          </a:solidFill>
          <a:ln w="254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effectLst/>
                <a:uLnTx/>
                <a:uFillTx/>
                <a:latin typeface="Tahoma"/>
                <a:ea typeface="黑体"/>
                <a:cs typeface="+mn-cs"/>
              </a:rPr>
              <a:t>应用</a:t>
            </a:r>
          </a:p>
        </p:txBody>
      </p:sp>
      <p:sp>
        <p:nvSpPr>
          <p:cNvPr id="55" name="矩形 54"/>
          <p:cNvSpPr/>
          <p:nvPr/>
        </p:nvSpPr>
        <p:spPr>
          <a:xfrm>
            <a:off x="3825875" y="3058436"/>
            <a:ext cx="1365250" cy="347662"/>
          </a:xfrm>
          <a:prstGeom prst="rect">
            <a:avLst/>
          </a:prstGeom>
          <a:solidFill>
            <a:schemeClr val="accent6">
              <a:lumMod val="20000"/>
              <a:lumOff val="80000"/>
            </a:schemeClr>
          </a:solidFill>
          <a:ln w="254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effectLst/>
                <a:uLnTx/>
                <a:uFillTx/>
                <a:latin typeface="Tahoma"/>
                <a:ea typeface="黑体"/>
                <a:cs typeface="+mn-cs"/>
              </a:rPr>
              <a:t>应用</a:t>
            </a:r>
          </a:p>
        </p:txBody>
      </p:sp>
      <p:sp>
        <p:nvSpPr>
          <p:cNvPr id="56" name="矩形 55"/>
          <p:cNvSpPr/>
          <p:nvPr/>
        </p:nvSpPr>
        <p:spPr>
          <a:xfrm>
            <a:off x="2316162" y="3058436"/>
            <a:ext cx="1365250" cy="347662"/>
          </a:xfrm>
          <a:prstGeom prst="rect">
            <a:avLst/>
          </a:prstGeom>
          <a:solidFill>
            <a:schemeClr val="accent6">
              <a:lumMod val="20000"/>
              <a:lumOff val="80000"/>
            </a:schemeClr>
          </a:solidFill>
          <a:ln w="254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effectLst/>
                <a:uLnTx/>
                <a:uFillTx/>
                <a:latin typeface="Tahoma"/>
                <a:ea typeface="黑体"/>
                <a:cs typeface="+mn-cs"/>
              </a:rPr>
              <a:t>应用</a:t>
            </a:r>
          </a:p>
        </p:txBody>
      </p:sp>
      <p:sp>
        <p:nvSpPr>
          <p:cNvPr id="57" name="矩形 56"/>
          <p:cNvSpPr/>
          <p:nvPr/>
        </p:nvSpPr>
        <p:spPr>
          <a:xfrm>
            <a:off x="3816349" y="3058436"/>
            <a:ext cx="1365250" cy="347662"/>
          </a:xfrm>
          <a:prstGeom prst="rect">
            <a:avLst/>
          </a:prstGeom>
          <a:solidFill>
            <a:schemeClr val="accent6">
              <a:lumMod val="20000"/>
              <a:lumOff val="80000"/>
            </a:schemeClr>
          </a:solidFill>
          <a:ln w="254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effectLst/>
                <a:uLnTx/>
                <a:uFillTx/>
                <a:latin typeface="Tahoma"/>
                <a:ea typeface="黑体"/>
                <a:cs typeface="+mn-cs"/>
              </a:rPr>
              <a:t>应用</a:t>
            </a:r>
          </a:p>
        </p:txBody>
      </p:sp>
    </p:spTree>
    <p:extLst>
      <p:ext uri="{BB962C8B-B14F-4D97-AF65-F5344CB8AC3E}">
        <p14:creationId xmlns:p14="http://schemas.microsoft.com/office/powerpoint/2010/main" val="247694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9" grpId="0" animBg="1"/>
      <p:bldP spid="40" grpId="0" animBg="1"/>
      <p:bldP spid="41" grpId="0" animBg="1"/>
      <p:bldP spid="42" grpId="0" animBg="1"/>
      <p:bldP spid="46" grpId="0"/>
      <p:bldP spid="47" grpId="0"/>
      <p:bldP spid="53" grpId="0" animBg="1"/>
      <p:bldP spid="54" grpId="0" animBg="1"/>
      <p:bldP spid="55" grpId="0" animBg="1"/>
      <p:bldP spid="56" grpId="0" animBg="1"/>
      <p:bldP spid="5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87338" y="325636"/>
            <a:ext cx="8856662" cy="1063229"/>
          </a:xfrm>
        </p:spPr>
        <p:txBody>
          <a:bodyPr>
            <a:normAutofit fontScale="90000"/>
          </a:bodyPr>
          <a:lstStyle/>
          <a:p>
            <a:pPr algn="l">
              <a:defRPr/>
            </a:pPr>
            <a:r>
              <a:rPr lang="en-US" altLang="zh-TW" sz="3600" dirty="0">
                <a:effectLst>
                  <a:outerShdw blurRad="38100" dist="38100" dir="2700000" algn="tl">
                    <a:srgbClr val="C0C0C0"/>
                  </a:outerShdw>
                </a:effectLst>
                <a:latin typeface="Century Gothic" panose="020B0502020202020204" pitchFamily="34" charset="0"/>
              </a:rPr>
              <a:t>Meltdown</a:t>
            </a:r>
            <a:r>
              <a:rPr lang="zh-CN" altLang="en-US" sz="3600" dirty="0">
                <a:effectLst>
                  <a:outerShdw blurRad="38100" dist="38100" dir="2700000" algn="tl">
                    <a:srgbClr val="C0C0C0"/>
                  </a:outerShdw>
                </a:effectLst>
                <a:latin typeface="Century Gothic" panose="020B0502020202020204" pitchFamily="34" charset="0"/>
              </a:rPr>
              <a:t> </a:t>
            </a:r>
            <a:r>
              <a:rPr lang="en-US" altLang="zh-CN" sz="3600" dirty="0">
                <a:effectLst>
                  <a:outerShdw blurRad="38100" dist="38100" dir="2700000" algn="tl">
                    <a:srgbClr val="C0C0C0"/>
                  </a:outerShdw>
                </a:effectLst>
                <a:latin typeface="Century Gothic" panose="020B0502020202020204" pitchFamily="34" charset="0"/>
              </a:rPr>
              <a:t>caused</a:t>
            </a:r>
            <a:r>
              <a:rPr lang="zh-CN" altLang="en-US" sz="3600" dirty="0">
                <a:effectLst>
                  <a:outerShdw blurRad="38100" dist="38100" dir="2700000" algn="tl">
                    <a:srgbClr val="C0C0C0"/>
                  </a:outerShdw>
                </a:effectLst>
                <a:latin typeface="Century Gothic" panose="020B0502020202020204" pitchFamily="34" charset="0"/>
              </a:rPr>
              <a:t> </a:t>
            </a:r>
            <a:r>
              <a:rPr lang="en-US" altLang="zh-CN" sz="3600" dirty="0">
                <a:effectLst>
                  <a:outerShdw blurRad="38100" dist="38100" dir="2700000" algn="tl">
                    <a:srgbClr val="C0C0C0"/>
                  </a:outerShdw>
                </a:effectLst>
                <a:latin typeface="Century Gothic" panose="020B0502020202020204" pitchFamily="34" charset="0"/>
              </a:rPr>
              <a:t>by</a:t>
            </a:r>
            <a:r>
              <a:rPr lang="zh-CN" altLang="en-US" sz="3600" dirty="0">
                <a:effectLst>
                  <a:outerShdw blurRad="38100" dist="38100" dir="2700000" algn="tl">
                    <a:srgbClr val="C0C0C0"/>
                  </a:outerShdw>
                </a:effectLst>
                <a:latin typeface="Century Gothic" panose="020B0502020202020204" pitchFamily="34" charset="0"/>
              </a:rPr>
              <a:t> </a:t>
            </a:r>
            <a:r>
              <a:rPr lang="en-US" altLang="zh-CN" sz="3600" dirty="0">
                <a:effectLst>
                  <a:outerShdw blurRad="38100" dist="38100" dir="2700000" algn="tl">
                    <a:srgbClr val="C0C0C0"/>
                  </a:outerShdw>
                </a:effectLst>
                <a:latin typeface="Century Gothic" panose="020B0502020202020204" pitchFamily="34" charset="0"/>
              </a:rPr>
              <a:t>the</a:t>
            </a:r>
            <a:r>
              <a:rPr lang="zh-CN" altLang="en-US" sz="3600" dirty="0">
                <a:effectLst>
                  <a:outerShdw blurRad="38100" dist="38100" dir="2700000" algn="tl">
                    <a:srgbClr val="C0C0C0"/>
                  </a:outerShdw>
                </a:effectLst>
                <a:latin typeface="Century Gothic" panose="020B0502020202020204" pitchFamily="34" charset="0"/>
              </a:rPr>
              <a:t> </a:t>
            </a:r>
            <a:r>
              <a:rPr lang="en-US" altLang="zh-CN" sz="3600" dirty="0">
                <a:effectLst>
                  <a:outerShdw blurRad="38100" dist="38100" dir="2700000" algn="tl">
                    <a:srgbClr val="C0C0C0"/>
                  </a:outerShdw>
                </a:effectLst>
                <a:latin typeface="Century Gothic" panose="020B0502020202020204" pitchFamily="34" charset="0"/>
              </a:rPr>
              <a:t>addiction</a:t>
            </a:r>
            <a:r>
              <a:rPr lang="zh-CN" altLang="en-US" sz="3600" dirty="0">
                <a:effectLst>
                  <a:outerShdw blurRad="38100" dist="38100" dir="2700000" algn="tl">
                    <a:srgbClr val="C0C0C0"/>
                  </a:outerShdw>
                </a:effectLst>
                <a:latin typeface="Century Gothic" panose="020B0502020202020204" pitchFamily="34" charset="0"/>
              </a:rPr>
              <a:t> </a:t>
            </a:r>
            <a:r>
              <a:rPr lang="en-US" altLang="zh-CN" sz="3600" dirty="0">
                <a:effectLst>
                  <a:outerShdw blurRad="38100" dist="38100" dir="2700000" algn="tl">
                    <a:srgbClr val="C0C0C0"/>
                  </a:outerShdw>
                </a:effectLst>
                <a:latin typeface="Century Gothic" panose="020B0502020202020204" pitchFamily="34" charset="0"/>
              </a:rPr>
              <a:t>of</a:t>
            </a:r>
            <a:r>
              <a:rPr lang="zh-CN" altLang="en-US" sz="3600" dirty="0">
                <a:effectLst>
                  <a:outerShdw blurRad="38100" dist="38100" dir="2700000" algn="tl">
                    <a:srgbClr val="C0C0C0"/>
                  </a:outerShdw>
                </a:effectLst>
                <a:latin typeface="Century Gothic" panose="020B0502020202020204" pitchFamily="34" charset="0"/>
              </a:rPr>
              <a:t> </a:t>
            </a:r>
            <a:r>
              <a:rPr lang="en-US" altLang="zh-CN" sz="3600" dirty="0">
                <a:effectLst>
                  <a:outerShdw blurRad="38100" dist="38100" dir="2700000" algn="tl">
                    <a:srgbClr val="C0C0C0"/>
                  </a:outerShdw>
                </a:effectLst>
                <a:latin typeface="Century Gothic" panose="020B0502020202020204" pitchFamily="34" charset="0"/>
              </a:rPr>
              <a:t>performance</a:t>
            </a:r>
            <a:r>
              <a:rPr lang="zh-CN" altLang="en-US" sz="3600" dirty="0">
                <a:effectLst>
                  <a:outerShdw blurRad="38100" dist="38100" dir="2700000" algn="tl">
                    <a:srgbClr val="C0C0C0"/>
                  </a:outerShdw>
                </a:effectLst>
                <a:latin typeface="Century Gothic" panose="020B0502020202020204" pitchFamily="34" charset="0"/>
              </a:rPr>
              <a:t> </a:t>
            </a:r>
            <a:endParaRPr lang="zh-TW" altLang="en-US" sz="3600" baseline="30000" dirty="0">
              <a:solidFill>
                <a:srgbClr val="FF0066"/>
              </a:solidFill>
              <a:latin typeface="Century Gothic" panose="020B0502020202020204" pitchFamily="34" charset="0"/>
            </a:endParaRPr>
          </a:p>
        </p:txBody>
      </p:sp>
      <p:sp>
        <p:nvSpPr>
          <p:cNvPr id="5" name="Rectangle 4"/>
          <p:cNvSpPr/>
          <p:nvPr/>
        </p:nvSpPr>
        <p:spPr>
          <a:xfrm>
            <a:off x="0" y="491374"/>
            <a:ext cx="287338" cy="432197"/>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b="1">
              <a:latin typeface="Consolas" pitchFamily="49" charset="0"/>
              <a:cs typeface="Consolas" pitchFamily="49" charset="0"/>
            </a:endParaRPr>
          </a:p>
        </p:txBody>
      </p:sp>
      <p:sp>
        <p:nvSpPr>
          <p:cNvPr id="6" name="内容占位符 2"/>
          <p:cNvSpPr txBox="1">
            <a:spLocks/>
          </p:cNvSpPr>
          <p:nvPr/>
        </p:nvSpPr>
        <p:spPr bwMode="auto">
          <a:xfrm>
            <a:off x="350711" y="1683316"/>
            <a:ext cx="8304981" cy="37104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charset="-122"/>
              </a:defRPr>
            </a:lvl1pPr>
            <a:lvl2pPr>
              <a:defRPr sz="2800">
                <a:solidFill>
                  <a:schemeClr val="tx1"/>
                </a:solidFill>
                <a:latin typeface="Arial" charset="0"/>
                <a:ea typeface="宋体" charset="-122"/>
              </a:defRPr>
            </a:lvl2pPr>
            <a:lvl3pPr marL="173038" indent="-173038">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lvl="2" algn="l"/>
            <a:r>
              <a:rPr lang="en-US" altLang="zh-CN" sz="2800" dirty="0">
                <a:latin typeface="Century Gothic" pitchFamily="34" charset="0"/>
              </a:rPr>
              <a:t>Break </a:t>
            </a:r>
            <a:r>
              <a:rPr lang="en-US" altLang="zh-CN" sz="2800" dirty="0">
                <a:effectLst>
                  <a:outerShdw blurRad="63500" sx="102000" sy="102000" algn="ctr" rotWithShape="0">
                    <a:prstClr val="black">
                      <a:alpha val="40000"/>
                    </a:prstClr>
                  </a:outerShdw>
                </a:effectLst>
                <a:latin typeface="Century Gothic" pitchFamily="34" charset="0"/>
              </a:rPr>
              <a:t>user/kernel isolation</a:t>
            </a:r>
          </a:p>
          <a:p>
            <a:pPr marL="457200" indent="-361950" algn="l">
              <a:spcBef>
                <a:spcPct val="20000"/>
              </a:spcBef>
              <a:buClr>
                <a:srgbClr val="FF0066"/>
              </a:buClr>
              <a:buSzPct val="80000"/>
              <a:buFont typeface="Century Gothic" panose="020B0502020202020204" pitchFamily="34" charset="0"/>
              <a:buChar char="►"/>
              <a:defRPr/>
            </a:pPr>
            <a:r>
              <a:rPr lang="en-US" altLang="zh-CN" sz="2000" dirty="0">
                <a:latin typeface="Century Gothic" pitchFamily="34" charset="0"/>
                <a:ea typeface="Verdana" pitchFamily="34" charset="0"/>
                <a:cs typeface="Verdana" pitchFamily="34" charset="0"/>
              </a:rPr>
              <a:t>Allow attacker to read arbitrary kernel data</a:t>
            </a:r>
            <a:endParaRPr lang="en-US" altLang="zh-CN" sz="2000" dirty="0">
              <a:solidFill>
                <a:srgbClr val="FF0066"/>
              </a:solidFill>
              <a:latin typeface="Century Gothic" pitchFamily="34" charset="0"/>
              <a:ea typeface="Verdana" pitchFamily="34" charset="0"/>
              <a:cs typeface="Verdana" pitchFamily="34" charset="0"/>
            </a:endParaRPr>
          </a:p>
          <a:p>
            <a:pPr marL="630238" lvl="2" indent="-361950" algn="l">
              <a:spcBef>
                <a:spcPct val="20000"/>
              </a:spcBef>
              <a:buClr>
                <a:srgbClr val="FF0066"/>
              </a:buClr>
              <a:buSzPct val="80000"/>
              <a:buFont typeface="Century Gothic" panose="020B0502020202020204" pitchFamily="34" charset="0"/>
              <a:buChar char="►"/>
              <a:defRPr/>
            </a:pPr>
            <a:endParaRPr lang="en-US" altLang="zh-CN" sz="2000" dirty="0">
              <a:latin typeface="Century Gothic" pitchFamily="34" charset="0"/>
            </a:endParaRPr>
          </a:p>
          <a:p>
            <a:pPr lvl="2" algn="l"/>
            <a:r>
              <a:rPr lang="en-US" altLang="zh-CN" sz="2800" dirty="0">
                <a:effectLst>
                  <a:outerShdw blurRad="63500" sx="102000" sy="102000" algn="ctr" rotWithShape="0">
                    <a:prstClr val="black">
                      <a:alpha val="40000"/>
                    </a:prstClr>
                  </a:outerShdw>
                </a:effectLst>
                <a:latin typeface="Century Gothic" pitchFamily="34" charset="0"/>
              </a:rPr>
              <a:t>Hardware bug</a:t>
            </a:r>
            <a:r>
              <a:rPr lang="en-US" altLang="zh-CN" sz="2800" dirty="0">
                <a:latin typeface="Century Gothic" pitchFamily="34" charset="0"/>
              </a:rPr>
              <a:t> in architecture</a:t>
            </a:r>
            <a:endParaRPr lang="en-US" altLang="zh-CN" sz="3600" dirty="0">
              <a:latin typeface="Century Gothic" pitchFamily="34" charset="0"/>
            </a:endParaRPr>
          </a:p>
          <a:p>
            <a:pPr marL="457200" indent="-361950" algn="l">
              <a:spcBef>
                <a:spcPct val="20000"/>
              </a:spcBef>
              <a:buClr>
                <a:srgbClr val="FF0066"/>
              </a:buClr>
              <a:buSzPct val="80000"/>
              <a:buFont typeface="Century Gothic" panose="020B0502020202020204" pitchFamily="34" charset="0"/>
              <a:buChar char="►"/>
              <a:defRPr/>
            </a:pPr>
            <a:r>
              <a:rPr lang="en-US" altLang="zh-CN" sz="2000" dirty="0">
                <a:latin typeface="Century Gothic" pitchFamily="34" charset="0"/>
                <a:ea typeface="Verdana" pitchFamily="34" charset="0"/>
                <a:cs typeface="Verdana" pitchFamily="34" charset="0"/>
              </a:rPr>
              <a:t>Hard to be fixed by micro-code patch</a:t>
            </a:r>
          </a:p>
          <a:p>
            <a:pPr lvl="2" algn="l"/>
            <a:endParaRPr lang="en-US" altLang="zh-CN" sz="2800" dirty="0">
              <a:latin typeface="Century Gothic" pitchFamily="34" charset="0"/>
            </a:endParaRPr>
          </a:p>
          <a:p>
            <a:pPr lvl="2" algn="l"/>
            <a:r>
              <a:rPr lang="en-US" altLang="zh-CN" sz="2800" dirty="0">
                <a:latin typeface="Century Gothic" pitchFamily="34" charset="0"/>
              </a:rPr>
              <a:t>Exist in almost </a:t>
            </a:r>
            <a:r>
              <a:rPr lang="en-US" altLang="zh-CN" sz="2800" dirty="0">
                <a:effectLst>
                  <a:outerShdw blurRad="63500" sx="102000" sy="102000" algn="ctr" rotWithShape="0">
                    <a:prstClr val="black">
                      <a:alpha val="40000"/>
                    </a:prstClr>
                  </a:outerShdw>
                </a:effectLst>
                <a:latin typeface="Century Gothic" pitchFamily="34" charset="0"/>
              </a:rPr>
              <a:t>all Intel CPUs </a:t>
            </a:r>
            <a:r>
              <a:rPr lang="en-US" altLang="zh-CN" sz="2800" dirty="0">
                <a:latin typeface="Century Gothic" pitchFamily="34" charset="0"/>
              </a:rPr>
              <a:t>produced </a:t>
            </a:r>
            <a:r>
              <a:rPr lang="en-US" altLang="zh-CN" sz="2800" dirty="0">
                <a:solidFill>
                  <a:srgbClr val="FF0066"/>
                </a:solidFill>
                <a:latin typeface="Century Gothic" pitchFamily="34" charset="0"/>
              </a:rPr>
              <a:t>in past 20 years</a:t>
            </a:r>
          </a:p>
        </p:txBody>
      </p:sp>
    </p:spTree>
    <p:extLst>
      <p:ext uri="{BB962C8B-B14F-4D97-AF65-F5344CB8AC3E}">
        <p14:creationId xmlns:p14="http://schemas.microsoft.com/office/powerpoint/2010/main" val="328422610"/>
      </p:ext>
    </p:extLst>
  </p:cSld>
  <p:clrMapOvr>
    <a:masterClrMapping/>
  </p:clrMapOvr>
  <mc:AlternateContent xmlns:mc="http://schemas.openxmlformats.org/markup-compatibility/2006" xmlns:p14="http://schemas.microsoft.com/office/powerpoint/2010/main">
    <mc:Choice Requires="p14">
      <p:transition spd="slow" p14:dur="2000" advTm="23980"/>
    </mc:Choice>
    <mc:Fallback xmlns="">
      <p:transition spd="slow" advTm="2398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316416" y="5639433"/>
            <a:ext cx="648072" cy="273844"/>
          </a:xfrm>
        </p:spPr>
        <p:txBody>
          <a:bodyPr/>
          <a:lstStyle/>
          <a:p>
            <a:r>
              <a:rPr lang="en-US" altLang="zh-CN" sz="1800" dirty="0">
                <a:solidFill>
                  <a:schemeClr val="tx1"/>
                </a:solidFill>
              </a:rPr>
              <a:t>3</a:t>
            </a:r>
            <a:endParaRPr lang="zh-CN" altLang="en-US" sz="1800" dirty="0">
              <a:solidFill>
                <a:schemeClr val="tx1"/>
              </a:solidFill>
            </a:endParaRPr>
          </a:p>
        </p:txBody>
      </p:sp>
      <p:sp>
        <p:nvSpPr>
          <p:cNvPr id="3" name="标题 1"/>
          <p:cNvSpPr>
            <a:spLocks noGrp="1"/>
          </p:cNvSpPr>
          <p:nvPr>
            <p:ph type="title"/>
          </p:nvPr>
        </p:nvSpPr>
        <p:spPr>
          <a:xfrm>
            <a:off x="287338" y="857251"/>
            <a:ext cx="8856662" cy="1063229"/>
          </a:xfrm>
        </p:spPr>
        <p:txBody>
          <a:bodyPr>
            <a:normAutofit/>
          </a:bodyPr>
          <a:lstStyle/>
          <a:p>
            <a:pPr algn="l">
              <a:defRPr/>
            </a:pPr>
            <a:r>
              <a:rPr lang="en-US" altLang="zh-TW" sz="3600" dirty="0">
                <a:effectLst>
                  <a:outerShdw blurRad="38100" dist="38100" dir="2700000" algn="tl">
                    <a:srgbClr val="C0C0C0"/>
                  </a:outerShdw>
                </a:effectLst>
                <a:latin typeface="+mn-lt"/>
              </a:rPr>
              <a:t>Meltdown</a:t>
            </a:r>
            <a:endParaRPr lang="zh-TW" altLang="en-US" sz="3600" baseline="30000" dirty="0">
              <a:solidFill>
                <a:srgbClr val="FF0066"/>
              </a:solidFill>
              <a:latin typeface="+mn-lt"/>
            </a:endParaRPr>
          </a:p>
        </p:txBody>
      </p:sp>
      <p:sp>
        <p:nvSpPr>
          <p:cNvPr id="5" name="Rectangle 4"/>
          <p:cNvSpPr/>
          <p:nvPr/>
        </p:nvSpPr>
        <p:spPr>
          <a:xfrm>
            <a:off x="0" y="1172767"/>
            <a:ext cx="287338" cy="432197"/>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b="1" dirty="0">
              <a:cs typeface="Consolas" pitchFamily="49" charset="0"/>
            </a:endParaRPr>
          </a:p>
        </p:txBody>
      </p:sp>
      <p:sp>
        <p:nvSpPr>
          <p:cNvPr id="7" name="文本框 6"/>
          <p:cNvSpPr txBox="1"/>
          <p:nvPr/>
        </p:nvSpPr>
        <p:spPr>
          <a:xfrm>
            <a:off x="1636788" y="2658783"/>
            <a:ext cx="1142163" cy="287323"/>
          </a:xfrm>
          <a:prstGeom prst="rect">
            <a:avLst/>
          </a:prstGeom>
          <a:noFill/>
        </p:spPr>
        <p:txBody>
          <a:bodyPr wrap="square" rtlCol="0">
            <a:spAutoFit/>
          </a:bodyPr>
          <a:lstStyle/>
          <a:p>
            <a:r>
              <a:rPr kumimoji="1" lang="en-US" altLang="zh-CN" sz="1400" dirty="0">
                <a:solidFill>
                  <a:srgbClr val="FF0066"/>
                </a:solidFill>
                <a:ea typeface="DengXian" charset="-122"/>
                <a:cs typeface="DengXian" charset="-122"/>
              </a:rPr>
              <a:t>key </a:t>
            </a:r>
            <a:r>
              <a:rPr kumimoji="1" lang="en-US" altLang="zh-CN" sz="1400" dirty="0">
                <a:ea typeface="DengXian" charset="-122"/>
                <a:cs typeface="DengXian" charset="-122"/>
              </a:rPr>
              <a:t>= 0x01</a:t>
            </a:r>
          </a:p>
        </p:txBody>
      </p:sp>
      <p:sp>
        <p:nvSpPr>
          <p:cNvPr id="8" name="文本框 7"/>
          <p:cNvSpPr txBox="1"/>
          <p:nvPr/>
        </p:nvSpPr>
        <p:spPr>
          <a:xfrm>
            <a:off x="-24648" y="3497783"/>
            <a:ext cx="852232" cy="259430"/>
          </a:xfrm>
          <a:prstGeom prst="rect">
            <a:avLst/>
          </a:prstGeom>
          <a:noFill/>
        </p:spPr>
        <p:txBody>
          <a:bodyPr wrap="square" rtlCol="0">
            <a:spAutoFit/>
          </a:bodyPr>
          <a:lstStyle/>
          <a:p>
            <a:pPr algn="ctr"/>
            <a:r>
              <a:rPr kumimoji="1" lang="en-US" altLang="zh-CN" sz="1200" dirty="0">
                <a:ea typeface="DengXian" charset="-122"/>
                <a:cs typeface="DengXian" charset="-122"/>
              </a:rPr>
              <a:t>Kernel</a:t>
            </a:r>
            <a:endParaRPr kumimoji="1" lang="zh-CN" altLang="en-US" b="1" dirty="0">
              <a:ea typeface="DengXian" charset="-122"/>
              <a:cs typeface="DengXian" charset="-122"/>
            </a:endParaRPr>
          </a:p>
        </p:txBody>
      </p:sp>
      <p:sp>
        <p:nvSpPr>
          <p:cNvPr id="9" name="文本框 8"/>
          <p:cNvSpPr txBox="1"/>
          <p:nvPr/>
        </p:nvSpPr>
        <p:spPr>
          <a:xfrm>
            <a:off x="33478" y="3897616"/>
            <a:ext cx="586684" cy="259430"/>
          </a:xfrm>
          <a:prstGeom prst="rect">
            <a:avLst/>
          </a:prstGeom>
          <a:noFill/>
        </p:spPr>
        <p:txBody>
          <a:bodyPr wrap="square" rtlCol="0">
            <a:spAutoFit/>
          </a:bodyPr>
          <a:lstStyle/>
          <a:p>
            <a:pPr algn="ctr"/>
            <a:r>
              <a:rPr kumimoji="1" lang="en-US" altLang="zh-CN" sz="1200" dirty="0">
                <a:ea typeface="DengXian" charset="-122"/>
                <a:cs typeface="DengXian" charset="-122"/>
              </a:rPr>
              <a:t>User</a:t>
            </a:r>
            <a:endParaRPr kumimoji="1" lang="zh-CN" altLang="en-US" b="1" dirty="0">
              <a:ea typeface="DengXian" charset="-122"/>
              <a:cs typeface="DengXian" charset="-122"/>
            </a:endParaRPr>
          </a:p>
        </p:txBody>
      </p:sp>
      <p:cxnSp>
        <p:nvCxnSpPr>
          <p:cNvPr id="10" name="直线连接符 9"/>
          <p:cNvCxnSpPr/>
          <p:nvPr/>
        </p:nvCxnSpPr>
        <p:spPr>
          <a:xfrm>
            <a:off x="398828" y="3839061"/>
            <a:ext cx="2661686"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92170" y="3228018"/>
            <a:ext cx="2288444" cy="481222"/>
          </a:xfrm>
          <a:prstGeom prst="rect">
            <a:avLst/>
          </a:prstGeom>
          <a:solidFill>
            <a:schemeClr val="bg1"/>
          </a:solidFill>
        </p:spPr>
        <p:txBody>
          <a:bodyPr wrap="square" rtlCol="0">
            <a:spAutoFit/>
          </a:bodyPr>
          <a:lstStyle/>
          <a:p>
            <a:pPr algn="ctr"/>
            <a:r>
              <a:rPr kumimoji="1" lang="en-US" altLang="zh-CN" sz="1400" dirty="0">
                <a:ea typeface="DengXian" charset="-122"/>
                <a:cs typeface="DengXian" charset="-122"/>
              </a:rPr>
              <a:t>Mapped with </a:t>
            </a:r>
            <a:r>
              <a:rPr kumimoji="1" lang="en-US" altLang="zh-CN" sz="1400" dirty="0">
                <a:solidFill>
                  <a:srgbClr val="FF0066"/>
                </a:solidFill>
                <a:ea typeface="DengXian" charset="-122"/>
                <a:cs typeface="DengXian" charset="-122"/>
              </a:rPr>
              <a:t>kernel privilege</a:t>
            </a:r>
            <a:r>
              <a:rPr kumimoji="1" lang="en-US" altLang="zh-CN" sz="1400" dirty="0">
                <a:ea typeface="DengXian" charset="-122"/>
                <a:cs typeface="DengXian" charset="-122"/>
              </a:rPr>
              <a:t> in page table</a:t>
            </a:r>
            <a:endParaRPr kumimoji="1" lang="zh-CN" altLang="en-US" sz="2000" dirty="0">
              <a:ea typeface="DengXian" charset="-122"/>
              <a:cs typeface="DengXian" charset="-122"/>
            </a:endParaRPr>
          </a:p>
        </p:txBody>
      </p:sp>
      <p:pic>
        <p:nvPicPr>
          <p:cNvPr id="12" name="图片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2351" y="2220250"/>
            <a:ext cx="622489" cy="921225"/>
          </a:xfrm>
          <a:prstGeom prst="rect">
            <a:avLst/>
          </a:prstGeom>
        </p:spPr>
      </p:pic>
      <p:pic>
        <p:nvPicPr>
          <p:cNvPr id="13" name="图片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477" y="4077073"/>
            <a:ext cx="1228903" cy="1228903"/>
          </a:xfrm>
          <a:prstGeom prst="rect">
            <a:avLst/>
          </a:prstGeom>
        </p:spPr>
      </p:pic>
      <p:sp>
        <p:nvSpPr>
          <p:cNvPr id="14" name="文本框 13"/>
          <p:cNvSpPr txBox="1"/>
          <p:nvPr/>
        </p:nvSpPr>
        <p:spPr>
          <a:xfrm>
            <a:off x="1636787" y="4409390"/>
            <a:ext cx="1371358" cy="287323"/>
          </a:xfrm>
          <a:prstGeom prst="rect">
            <a:avLst/>
          </a:prstGeom>
          <a:noFill/>
        </p:spPr>
        <p:txBody>
          <a:bodyPr wrap="square" rtlCol="0">
            <a:spAutoFit/>
          </a:bodyPr>
          <a:lstStyle/>
          <a:p>
            <a:r>
              <a:rPr kumimoji="1" lang="en-US" altLang="zh-CN" sz="1400" dirty="0">
                <a:ea typeface="DengXian" charset="-122"/>
                <a:cs typeface="DengXian" charset="-122"/>
              </a:rPr>
              <a:t>Access </a:t>
            </a:r>
            <a:r>
              <a:rPr kumimoji="1" lang="en-US" altLang="zh-CN" sz="1400" dirty="0">
                <a:solidFill>
                  <a:srgbClr val="FF0066"/>
                </a:solidFill>
                <a:ea typeface="DengXian" charset="-122"/>
                <a:cs typeface="DengXian" charset="-122"/>
              </a:rPr>
              <a:t>key</a:t>
            </a:r>
          </a:p>
        </p:txBody>
      </p:sp>
      <p:sp>
        <p:nvSpPr>
          <p:cNvPr id="15" name="文本框 14"/>
          <p:cNvSpPr txBox="1"/>
          <p:nvPr/>
        </p:nvSpPr>
        <p:spPr>
          <a:xfrm>
            <a:off x="582580" y="4983361"/>
            <a:ext cx="2693276" cy="482312"/>
          </a:xfrm>
          <a:prstGeom prst="rect">
            <a:avLst/>
          </a:prstGeom>
          <a:solidFill>
            <a:schemeClr val="bg1"/>
          </a:solidFill>
        </p:spPr>
        <p:txBody>
          <a:bodyPr wrap="square" rtlCol="0">
            <a:spAutoFit/>
          </a:bodyPr>
          <a:lstStyle/>
          <a:p>
            <a:pPr algn="ctr"/>
            <a:r>
              <a:rPr kumimoji="1" lang="en-US" altLang="zh-CN" dirty="0">
                <a:solidFill>
                  <a:srgbClr val="FF0066"/>
                </a:solidFill>
                <a:ea typeface="DengXian" charset="-122"/>
                <a:cs typeface="DengXian" charset="-122"/>
              </a:rPr>
              <a:t>Permission Error!</a:t>
            </a:r>
            <a:endParaRPr kumimoji="1" lang="zh-CN" altLang="en-US" sz="2800" dirty="0">
              <a:solidFill>
                <a:srgbClr val="FF0066"/>
              </a:solidFill>
              <a:ea typeface="DengXian" charset="-122"/>
              <a:cs typeface="DengXian" charset="-122"/>
            </a:endParaRPr>
          </a:p>
        </p:txBody>
      </p:sp>
    </p:spTree>
    <p:extLst>
      <p:ext uri="{BB962C8B-B14F-4D97-AF65-F5344CB8AC3E}">
        <p14:creationId xmlns:p14="http://schemas.microsoft.com/office/powerpoint/2010/main" val="761600795"/>
      </p:ext>
    </p:extLst>
  </p:cSld>
  <p:clrMapOvr>
    <a:masterClrMapping/>
  </p:clrMapOvr>
  <mc:AlternateContent xmlns:mc="http://schemas.openxmlformats.org/markup-compatibility/2006" xmlns:p14="http://schemas.microsoft.com/office/powerpoint/2010/main">
    <mc:Choice Requires="p14">
      <p:transition spd="slow" p14:dur="2000" advTm="23980"/>
    </mc:Choice>
    <mc:Fallback xmlns="">
      <p:transition spd="slow" advTm="239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316416" y="5639433"/>
            <a:ext cx="648072" cy="273844"/>
          </a:xfrm>
        </p:spPr>
        <p:txBody>
          <a:bodyPr/>
          <a:lstStyle/>
          <a:p>
            <a:r>
              <a:rPr lang="en-US" altLang="zh-CN" sz="1800" dirty="0">
                <a:solidFill>
                  <a:schemeClr val="tx1"/>
                </a:solidFill>
              </a:rPr>
              <a:t>3</a:t>
            </a:r>
            <a:endParaRPr lang="zh-CN" altLang="en-US" sz="1800" dirty="0">
              <a:solidFill>
                <a:schemeClr val="tx1"/>
              </a:solidFill>
            </a:endParaRPr>
          </a:p>
        </p:txBody>
      </p:sp>
      <p:sp>
        <p:nvSpPr>
          <p:cNvPr id="3" name="标题 1"/>
          <p:cNvSpPr>
            <a:spLocks noGrp="1"/>
          </p:cNvSpPr>
          <p:nvPr>
            <p:ph type="title"/>
          </p:nvPr>
        </p:nvSpPr>
        <p:spPr>
          <a:xfrm>
            <a:off x="287338" y="857251"/>
            <a:ext cx="8856662" cy="1063229"/>
          </a:xfrm>
        </p:spPr>
        <p:txBody>
          <a:bodyPr>
            <a:normAutofit/>
          </a:bodyPr>
          <a:lstStyle/>
          <a:p>
            <a:pPr algn="l">
              <a:defRPr/>
            </a:pPr>
            <a:r>
              <a:rPr lang="en-US" altLang="zh-TW" sz="3600" dirty="0">
                <a:effectLst>
                  <a:outerShdw blurRad="38100" dist="38100" dir="2700000" algn="tl">
                    <a:srgbClr val="C0C0C0"/>
                  </a:outerShdw>
                </a:effectLst>
                <a:latin typeface="+mn-lt"/>
              </a:rPr>
              <a:t>Meltdown</a:t>
            </a:r>
            <a:endParaRPr lang="zh-TW" altLang="en-US" sz="3600" baseline="30000" dirty="0">
              <a:solidFill>
                <a:srgbClr val="FF0066"/>
              </a:solidFill>
              <a:latin typeface="+mn-lt"/>
            </a:endParaRPr>
          </a:p>
        </p:txBody>
      </p:sp>
      <p:sp>
        <p:nvSpPr>
          <p:cNvPr id="5" name="Rectangle 4"/>
          <p:cNvSpPr/>
          <p:nvPr/>
        </p:nvSpPr>
        <p:spPr>
          <a:xfrm>
            <a:off x="0" y="1172767"/>
            <a:ext cx="287338" cy="432197"/>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b="1">
              <a:cs typeface="Consolas" pitchFamily="49" charset="0"/>
            </a:endParaRPr>
          </a:p>
        </p:txBody>
      </p:sp>
      <p:sp>
        <p:nvSpPr>
          <p:cNvPr id="7" name="文本框 6"/>
          <p:cNvSpPr txBox="1"/>
          <p:nvPr/>
        </p:nvSpPr>
        <p:spPr>
          <a:xfrm>
            <a:off x="1636788" y="2658783"/>
            <a:ext cx="1142163" cy="287323"/>
          </a:xfrm>
          <a:prstGeom prst="rect">
            <a:avLst/>
          </a:prstGeom>
          <a:noFill/>
        </p:spPr>
        <p:txBody>
          <a:bodyPr wrap="square" rtlCol="0">
            <a:spAutoFit/>
          </a:bodyPr>
          <a:lstStyle/>
          <a:p>
            <a:r>
              <a:rPr kumimoji="1" lang="en-US" altLang="zh-CN" sz="1400" dirty="0">
                <a:solidFill>
                  <a:srgbClr val="FF0066"/>
                </a:solidFill>
                <a:ea typeface="DengXian" charset="-122"/>
                <a:cs typeface="DengXian" charset="-122"/>
              </a:rPr>
              <a:t>key </a:t>
            </a:r>
            <a:r>
              <a:rPr kumimoji="1" lang="en-US" altLang="zh-CN" sz="1400" dirty="0">
                <a:ea typeface="DengXian" charset="-122"/>
                <a:cs typeface="DengXian" charset="-122"/>
              </a:rPr>
              <a:t>= 0x01</a:t>
            </a:r>
          </a:p>
        </p:txBody>
      </p:sp>
      <p:sp>
        <p:nvSpPr>
          <p:cNvPr id="8" name="文本框 7"/>
          <p:cNvSpPr txBox="1"/>
          <p:nvPr/>
        </p:nvSpPr>
        <p:spPr>
          <a:xfrm>
            <a:off x="-24648" y="3497783"/>
            <a:ext cx="852232" cy="259430"/>
          </a:xfrm>
          <a:prstGeom prst="rect">
            <a:avLst/>
          </a:prstGeom>
          <a:noFill/>
        </p:spPr>
        <p:txBody>
          <a:bodyPr wrap="square" rtlCol="0">
            <a:spAutoFit/>
          </a:bodyPr>
          <a:lstStyle/>
          <a:p>
            <a:pPr algn="ctr"/>
            <a:r>
              <a:rPr kumimoji="1" lang="en-US" altLang="zh-CN" sz="1200" dirty="0">
                <a:ea typeface="DengXian" charset="-122"/>
                <a:cs typeface="DengXian" charset="-122"/>
              </a:rPr>
              <a:t>Kernel</a:t>
            </a:r>
            <a:endParaRPr kumimoji="1" lang="zh-CN" altLang="en-US" b="1" dirty="0">
              <a:ea typeface="DengXian" charset="-122"/>
              <a:cs typeface="DengXian" charset="-122"/>
            </a:endParaRPr>
          </a:p>
        </p:txBody>
      </p:sp>
      <p:sp>
        <p:nvSpPr>
          <p:cNvPr id="9" name="文本框 8"/>
          <p:cNvSpPr txBox="1"/>
          <p:nvPr/>
        </p:nvSpPr>
        <p:spPr>
          <a:xfrm>
            <a:off x="33478" y="3897616"/>
            <a:ext cx="586684" cy="259430"/>
          </a:xfrm>
          <a:prstGeom prst="rect">
            <a:avLst/>
          </a:prstGeom>
          <a:noFill/>
        </p:spPr>
        <p:txBody>
          <a:bodyPr wrap="square" rtlCol="0">
            <a:spAutoFit/>
          </a:bodyPr>
          <a:lstStyle/>
          <a:p>
            <a:pPr algn="ctr"/>
            <a:r>
              <a:rPr kumimoji="1" lang="en-US" altLang="zh-CN" sz="1200" dirty="0">
                <a:ea typeface="DengXian" charset="-122"/>
                <a:cs typeface="DengXian" charset="-122"/>
              </a:rPr>
              <a:t>User</a:t>
            </a:r>
            <a:endParaRPr kumimoji="1" lang="zh-CN" altLang="en-US" b="1" dirty="0">
              <a:ea typeface="DengXian" charset="-122"/>
              <a:cs typeface="DengXian" charset="-122"/>
            </a:endParaRPr>
          </a:p>
        </p:txBody>
      </p:sp>
      <p:cxnSp>
        <p:nvCxnSpPr>
          <p:cNvPr id="10" name="直线连接符 9"/>
          <p:cNvCxnSpPr/>
          <p:nvPr/>
        </p:nvCxnSpPr>
        <p:spPr>
          <a:xfrm>
            <a:off x="398828" y="3839061"/>
            <a:ext cx="2661686"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92170" y="3228018"/>
            <a:ext cx="2288444" cy="481222"/>
          </a:xfrm>
          <a:prstGeom prst="rect">
            <a:avLst/>
          </a:prstGeom>
          <a:solidFill>
            <a:schemeClr val="bg1"/>
          </a:solidFill>
        </p:spPr>
        <p:txBody>
          <a:bodyPr wrap="square" rtlCol="0">
            <a:spAutoFit/>
          </a:bodyPr>
          <a:lstStyle/>
          <a:p>
            <a:pPr algn="ctr"/>
            <a:r>
              <a:rPr kumimoji="1" lang="en-US" altLang="zh-CN" sz="1400" dirty="0">
                <a:ea typeface="DengXian" charset="-122"/>
                <a:cs typeface="DengXian" charset="-122"/>
              </a:rPr>
              <a:t>Mapped with </a:t>
            </a:r>
            <a:r>
              <a:rPr kumimoji="1" lang="en-US" altLang="zh-CN" sz="1400" dirty="0">
                <a:solidFill>
                  <a:srgbClr val="FF0066"/>
                </a:solidFill>
                <a:ea typeface="DengXian" charset="-122"/>
                <a:cs typeface="DengXian" charset="-122"/>
              </a:rPr>
              <a:t>kernel privilege</a:t>
            </a:r>
            <a:r>
              <a:rPr kumimoji="1" lang="en-US" altLang="zh-CN" sz="1400" dirty="0">
                <a:ea typeface="DengXian" charset="-122"/>
                <a:cs typeface="DengXian" charset="-122"/>
              </a:rPr>
              <a:t> in page table</a:t>
            </a:r>
            <a:endParaRPr kumimoji="1" lang="zh-CN" altLang="en-US" sz="2000" dirty="0">
              <a:ea typeface="DengXian" charset="-122"/>
              <a:cs typeface="DengXian" charset="-122"/>
            </a:endParaRPr>
          </a:p>
        </p:txBody>
      </p:sp>
      <p:pic>
        <p:nvPicPr>
          <p:cNvPr id="12" name="图片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2351" y="2220250"/>
            <a:ext cx="622489" cy="921225"/>
          </a:xfrm>
          <a:prstGeom prst="rect">
            <a:avLst/>
          </a:prstGeom>
        </p:spPr>
      </p:pic>
      <p:pic>
        <p:nvPicPr>
          <p:cNvPr id="16" name="图片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1940" y="4184182"/>
            <a:ext cx="550779" cy="901003"/>
          </a:xfrm>
          <a:prstGeom prst="rect">
            <a:avLst/>
          </a:prstGeom>
        </p:spPr>
      </p:pic>
      <p:sp>
        <p:nvSpPr>
          <p:cNvPr id="17" name="文本框 16"/>
          <p:cNvSpPr txBox="1"/>
          <p:nvPr/>
        </p:nvSpPr>
        <p:spPr>
          <a:xfrm>
            <a:off x="1630074" y="4457512"/>
            <a:ext cx="1142163" cy="2862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1400" dirty="0">
                <a:ea typeface="DengXian" charset="-122"/>
                <a:cs typeface="DengXian" charset="-122"/>
              </a:rPr>
              <a:t>Meltdown</a:t>
            </a:r>
          </a:p>
        </p:txBody>
      </p:sp>
      <p:sp>
        <p:nvSpPr>
          <p:cNvPr id="18" name="文本框 17"/>
          <p:cNvSpPr txBox="1"/>
          <p:nvPr/>
        </p:nvSpPr>
        <p:spPr>
          <a:xfrm>
            <a:off x="489754" y="4959210"/>
            <a:ext cx="2693276" cy="482312"/>
          </a:xfrm>
          <a:prstGeom prst="rect">
            <a:avLst/>
          </a:prstGeom>
          <a:solidFill>
            <a:schemeClr val="bg1"/>
          </a:solidFill>
        </p:spPr>
        <p:txBody>
          <a:bodyPr wrap="square" rtlCol="0">
            <a:spAutoFit/>
          </a:bodyPr>
          <a:lstStyle/>
          <a:p>
            <a:pPr algn="ctr"/>
            <a:r>
              <a:rPr kumimoji="1" lang="en-US" altLang="zh-CN" dirty="0">
                <a:ea typeface="DengXian" charset="-122"/>
                <a:cs typeface="DengXian" charset="-122"/>
              </a:rPr>
              <a:t>Can access </a:t>
            </a:r>
            <a:r>
              <a:rPr kumimoji="1" lang="en-US" altLang="zh-CN" b="1" dirty="0">
                <a:solidFill>
                  <a:srgbClr val="FF0066"/>
                </a:solidFill>
                <a:ea typeface="DengXian" charset="-122"/>
                <a:cs typeface="DengXian" charset="-122"/>
              </a:rPr>
              <a:t>key</a:t>
            </a:r>
            <a:r>
              <a:rPr kumimoji="1" lang="en-US" altLang="zh-CN" dirty="0">
                <a:solidFill>
                  <a:srgbClr val="FF0066"/>
                </a:solidFill>
                <a:ea typeface="DengXian" charset="-122"/>
                <a:cs typeface="DengXian" charset="-122"/>
              </a:rPr>
              <a:t>!</a:t>
            </a:r>
            <a:endParaRPr kumimoji="1" lang="zh-CN" altLang="en-US" sz="2800" dirty="0">
              <a:solidFill>
                <a:srgbClr val="FF0066"/>
              </a:solidFill>
              <a:ea typeface="DengXian" charset="-122"/>
              <a:cs typeface="DengXian" charset="-122"/>
            </a:endParaRPr>
          </a:p>
        </p:txBody>
      </p:sp>
    </p:spTree>
    <p:extLst>
      <p:ext uri="{BB962C8B-B14F-4D97-AF65-F5344CB8AC3E}">
        <p14:creationId xmlns:p14="http://schemas.microsoft.com/office/powerpoint/2010/main" val="1131341171"/>
      </p:ext>
    </p:extLst>
  </p:cSld>
  <p:clrMapOvr>
    <a:masterClrMapping/>
  </p:clrMapOvr>
  <mc:AlternateContent xmlns:mc="http://schemas.openxmlformats.org/markup-compatibility/2006" xmlns:p14="http://schemas.microsoft.com/office/powerpoint/2010/main">
    <mc:Choice Requires="p14">
      <p:transition spd="slow" p14:dur="2000" advTm="23980"/>
    </mc:Choice>
    <mc:Fallback xmlns="">
      <p:transition spd="slow" advTm="239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剪去单角的矩形 15"/>
          <p:cNvSpPr/>
          <p:nvPr/>
        </p:nvSpPr>
        <p:spPr>
          <a:xfrm>
            <a:off x="3595483" y="1937858"/>
            <a:ext cx="4091413" cy="2002178"/>
          </a:xfrm>
          <a:prstGeom prst="snip1Rect">
            <a:avLst>
              <a:gd name="adj" fmla="val 0"/>
            </a:avLst>
          </a:prstGeom>
          <a:solidFill>
            <a:schemeClr val="bg1"/>
          </a:solidFill>
          <a:ln w="15875">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ea typeface="Bangla MN" charset="0"/>
              <a:cs typeface="Bangla MN" charset="0"/>
            </a:endParaRPr>
          </a:p>
        </p:txBody>
      </p:sp>
      <p:sp>
        <p:nvSpPr>
          <p:cNvPr id="4" name="Slide Number Placeholder 3"/>
          <p:cNvSpPr>
            <a:spLocks noGrp="1"/>
          </p:cNvSpPr>
          <p:nvPr>
            <p:ph type="sldNum" sz="quarter" idx="12"/>
          </p:nvPr>
        </p:nvSpPr>
        <p:spPr>
          <a:xfrm>
            <a:off x="8316416" y="5639433"/>
            <a:ext cx="648072" cy="273844"/>
          </a:xfrm>
        </p:spPr>
        <p:txBody>
          <a:bodyPr/>
          <a:lstStyle/>
          <a:p>
            <a:r>
              <a:rPr lang="en-US" altLang="zh-CN" sz="1800" dirty="0">
                <a:solidFill>
                  <a:schemeClr val="tx1"/>
                </a:solidFill>
              </a:rPr>
              <a:t>3</a:t>
            </a:r>
            <a:endParaRPr lang="zh-CN" altLang="en-US" sz="1800" dirty="0">
              <a:solidFill>
                <a:schemeClr val="tx1"/>
              </a:solidFill>
            </a:endParaRPr>
          </a:p>
        </p:txBody>
      </p:sp>
      <p:sp>
        <p:nvSpPr>
          <p:cNvPr id="3" name="标题 1"/>
          <p:cNvSpPr>
            <a:spLocks noGrp="1"/>
          </p:cNvSpPr>
          <p:nvPr>
            <p:ph type="title"/>
          </p:nvPr>
        </p:nvSpPr>
        <p:spPr>
          <a:xfrm>
            <a:off x="287338" y="857251"/>
            <a:ext cx="8856662" cy="1063229"/>
          </a:xfrm>
        </p:spPr>
        <p:txBody>
          <a:bodyPr>
            <a:normAutofit/>
          </a:bodyPr>
          <a:lstStyle/>
          <a:p>
            <a:pPr algn="l">
              <a:defRPr/>
            </a:pPr>
            <a:r>
              <a:rPr lang="en-US" altLang="zh-TW" sz="3600" dirty="0">
                <a:effectLst>
                  <a:outerShdw blurRad="38100" dist="38100" dir="2700000" algn="tl">
                    <a:srgbClr val="C0C0C0"/>
                  </a:outerShdw>
                </a:effectLst>
                <a:latin typeface="+mn-lt"/>
              </a:rPr>
              <a:t>Meltdown</a:t>
            </a:r>
            <a:endParaRPr lang="zh-TW" altLang="en-US" sz="3600" baseline="30000" dirty="0">
              <a:solidFill>
                <a:srgbClr val="FF0066"/>
              </a:solidFill>
              <a:latin typeface="+mn-lt"/>
            </a:endParaRPr>
          </a:p>
        </p:txBody>
      </p:sp>
      <p:sp>
        <p:nvSpPr>
          <p:cNvPr id="5" name="Rectangle 4"/>
          <p:cNvSpPr/>
          <p:nvPr/>
        </p:nvSpPr>
        <p:spPr>
          <a:xfrm>
            <a:off x="0" y="1172767"/>
            <a:ext cx="287338" cy="432197"/>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b="1">
              <a:cs typeface="Consolas" pitchFamily="49" charset="0"/>
            </a:endParaRPr>
          </a:p>
        </p:txBody>
      </p:sp>
      <p:sp>
        <p:nvSpPr>
          <p:cNvPr id="7" name="文本框 6"/>
          <p:cNvSpPr txBox="1"/>
          <p:nvPr/>
        </p:nvSpPr>
        <p:spPr>
          <a:xfrm>
            <a:off x="1115617" y="4596260"/>
            <a:ext cx="1142163" cy="259430"/>
          </a:xfrm>
          <a:prstGeom prst="rect">
            <a:avLst/>
          </a:prstGeom>
          <a:noFill/>
        </p:spPr>
        <p:txBody>
          <a:bodyPr wrap="square" rtlCol="0">
            <a:spAutoFit/>
          </a:bodyPr>
          <a:lstStyle/>
          <a:p>
            <a:r>
              <a:rPr kumimoji="1" lang="en-US" altLang="zh-CN" sz="1200" dirty="0">
                <a:solidFill>
                  <a:srgbClr val="FF0066"/>
                </a:solidFill>
                <a:ea typeface="DengXian" charset="-122"/>
                <a:cs typeface="DengXian" charset="-122"/>
              </a:rPr>
              <a:t>key </a:t>
            </a:r>
            <a:r>
              <a:rPr kumimoji="1" lang="en-US" altLang="zh-CN" sz="1200" dirty="0">
                <a:ea typeface="DengXian" charset="-122"/>
                <a:cs typeface="DengXian" charset="-122"/>
              </a:rPr>
              <a:t>= 0x01</a:t>
            </a:r>
          </a:p>
        </p:txBody>
      </p:sp>
      <p:sp>
        <p:nvSpPr>
          <p:cNvPr id="8" name="文本框 7"/>
          <p:cNvSpPr txBox="1"/>
          <p:nvPr/>
        </p:nvSpPr>
        <p:spPr>
          <a:xfrm>
            <a:off x="32048" y="4755858"/>
            <a:ext cx="780224" cy="245516"/>
          </a:xfrm>
          <a:prstGeom prst="rect">
            <a:avLst/>
          </a:prstGeom>
          <a:noFill/>
        </p:spPr>
        <p:txBody>
          <a:bodyPr wrap="square" rtlCol="0">
            <a:spAutoFit/>
          </a:bodyPr>
          <a:lstStyle/>
          <a:p>
            <a:pPr algn="ctr"/>
            <a:r>
              <a:rPr kumimoji="1" lang="en-US" altLang="zh-CN" sz="1100" dirty="0">
                <a:ea typeface="DengXian" charset="-122"/>
                <a:cs typeface="DengXian" charset="-122"/>
              </a:rPr>
              <a:t>Kernel</a:t>
            </a:r>
            <a:endParaRPr kumimoji="1" lang="zh-CN" altLang="en-US" sz="1600" dirty="0">
              <a:ea typeface="DengXian" charset="-122"/>
              <a:cs typeface="DengXian" charset="-122"/>
            </a:endParaRPr>
          </a:p>
        </p:txBody>
      </p:sp>
      <p:sp>
        <p:nvSpPr>
          <p:cNvPr id="9" name="文本框 8"/>
          <p:cNvSpPr txBox="1"/>
          <p:nvPr/>
        </p:nvSpPr>
        <p:spPr>
          <a:xfrm>
            <a:off x="90174" y="5129929"/>
            <a:ext cx="586684" cy="245516"/>
          </a:xfrm>
          <a:prstGeom prst="rect">
            <a:avLst/>
          </a:prstGeom>
          <a:noFill/>
        </p:spPr>
        <p:txBody>
          <a:bodyPr wrap="square" rtlCol="0">
            <a:spAutoFit/>
          </a:bodyPr>
          <a:lstStyle/>
          <a:p>
            <a:pPr algn="ctr"/>
            <a:r>
              <a:rPr kumimoji="1" lang="en-US" altLang="zh-CN" sz="1100" dirty="0">
                <a:ea typeface="DengXian" charset="-122"/>
                <a:cs typeface="DengXian" charset="-122"/>
              </a:rPr>
              <a:t>User</a:t>
            </a:r>
            <a:endParaRPr kumimoji="1" lang="zh-CN" altLang="en-US" sz="1600" dirty="0">
              <a:ea typeface="DengXian" charset="-122"/>
              <a:cs typeface="DengXian" charset="-122"/>
            </a:endParaRPr>
          </a:p>
        </p:txBody>
      </p:sp>
      <p:cxnSp>
        <p:nvCxnSpPr>
          <p:cNvPr id="10" name="直线连接符 9"/>
          <p:cNvCxnSpPr/>
          <p:nvPr/>
        </p:nvCxnSpPr>
        <p:spPr>
          <a:xfrm>
            <a:off x="380433" y="5071374"/>
            <a:ext cx="1769250"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6540" y="4475756"/>
            <a:ext cx="311664" cy="461233"/>
          </a:xfrm>
          <a:prstGeom prst="rect">
            <a:avLst/>
          </a:prstGeom>
          <a:solidFill>
            <a:schemeClr val="bg1"/>
          </a:solidFill>
        </p:spPr>
      </p:pic>
      <p:pic>
        <p:nvPicPr>
          <p:cNvPr id="17" name="图片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39262" y="1649787"/>
            <a:ext cx="546620" cy="546620"/>
          </a:xfrm>
          <a:prstGeom prst="rect">
            <a:avLst/>
          </a:prstGeom>
        </p:spPr>
      </p:pic>
      <p:sp>
        <p:nvSpPr>
          <p:cNvPr id="18" name="文本框 17"/>
          <p:cNvSpPr txBox="1"/>
          <p:nvPr/>
        </p:nvSpPr>
        <p:spPr>
          <a:xfrm>
            <a:off x="3157022" y="1389247"/>
            <a:ext cx="876921" cy="287323"/>
          </a:xfrm>
          <a:prstGeom prst="rect">
            <a:avLst/>
          </a:prstGeom>
          <a:noFill/>
        </p:spPr>
        <p:txBody>
          <a:bodyPr wrap="square" rtlCol="0">
            <a:spAutoFit/>
          </a:bodyPr>
          <a:lstStyle/>
          <a:p>
            <a:pPr algn="ctr"/>
            <a:r>
              <a:rPr kumimoji="1" lang="en-US" altLang="zh-CN" sz="1400" dirty="0">
                <a:ea typeface="Bangla MN" charset="0"/>
                <a:cs typeface="Bangla MN" charset="0"/>
              </a:rPr>
              <a:t>CPU</a:t>
            </a:r>
            <a:endParaRPr kumimoji="1" lang="zh-CN" altLang="en-US" sz="1400" dirty="0">
              <a:ea typeface="Bangla MN" charset="0"/>
              <a:cs typeface="Bangla MN" charset="0"/>
            </a:endParaRPr>
          </a:p>
        </p:txBody>
      </p:sp>
      <p:sp>
        <p:nvSpPr>
          <p:cNvPr id="22" name="文本框 21"/>
          <p:cNvSpPr txBox="1"/>
          <p:nvPr/>
        </p:nvSpPr>
        <p:spPr>
          <a:xfrm>
            <a:off x="4129162" y="1992955"/>
            <a:ext cx="1162919" cy="287323"/>
          </a:xfrm>
          <a:prstGeom prst="rect">
            <a:avLst/>
          </a:prstGeom>
          <a:noFill/>
        </p:spPr>
        <p:txBody>
          <a:bodyPr wrap="square" rtlCol="0">
            <a:spAutoFit/>
          </a:bodyPr>
          <a:lstStyle/>
          <a:p>
            <a:pPr algn="ctr"/>
            <a:r>
              <a:rPr kumimoji="1" lang="en-US" altLang="zh-CN" sz="1400" dirty="0">
                <a:ea typeface="Bangla MN" charset="0"/>
                <a:cs typeface="Bangla MN" charset="0"/>
              </a:rPr>
              <a:t>Instruction</a:t>
            </a:r>
            <a:endParaRPr kumimoji="1" lang="zh-CN" altLang="en-US" sz="1400" dirty="0">
              <a:ea typeface="Bangla MN" charset="0"/>
              <a:cs typeface="Bangla MN" charset="0"/>
            </a:endParaRPr>
          </a:p>
        </p:txBody>
      </p:sp>
      <p:sp>
        <p:nvSpPr>
          <p:cNvPr id="23" name="文本框 22"/>
          <p:cNvSpPr txBox="1"/>
          <p:nvPr/>
        </p:nvSpPr>
        <p:spPr>
          <a:xfrm>
            <a:off x="6236162" y="1978752"/>
            <a:ext cx="1000135" cy="287323"/>
          </a:xfrm>
          <a:prstGeom prst="rect">
            <a:avLst/>
          </a:prstGeom>
          <a:noFill/>
        </p:spPr>
        <p:txBody>
          <a:bodyPr wrap="square" rtlCol="0">
            <a:spAutoFit/>
          </a:bodyPr>
          <a:lstStyle/>
          <a:p>
            <a:pPr algn="ctr"/>
            <a:r>
              <a:rPr kumimoji="1" lang="en-US" altLang="zh-CN" sz="1400" dirty="0">
                <a:ea typeface="Bangla MN" charset="0"/>
                <a:cs typeface="Bangla MN" charset="0"/>
              </a:rPr>
              <a:t>Effect</a:t>
            </a:r>
            <a:endParaRPr kumimoji="1" lang="zh-CN" altLang="en-US" sz="1400" dirty="0">
              <a:ea typeface="Bangla MN" charset="0"/>
              <a:cs typeface="Bangla MN" charset="0"/>
            </a:endParaRPr>
          </a:p>
        </p:txBody>
      </p:sp>
      <p:sp>
        <p:nvSpPr>
          <p:cNvPr id="30" name="文本框 29"/>
          <p:cNvSpPr txBox="1"/>
          <p:nvPr/>
        </p:nvSpPr>
        <p:spPr>
          <a:xfrm>
            <a:off x="3275857" y="4365105"/>
            <a:ext cx="876921" cy="287323"/>
          </a:xfrm>
          <a:prstGeom prst="rect">
            <a:avLst/>
          </a:prstGeom>
          <a:solidFill>
            <a:schemeClr val="bg1"/>
          </a:solidFill>
        </p:spPr>
        <p:txBody>
          <a:bodyPr wrap="square" rtlCol="0">
            <a:spAutoFit/>
          </a:bodyPr>
          <a:lstStyle/>
          <a:p>
            <a:pPr algn="ctr"/>
            <a:r>
              <a:rPr kumimoji="1" lang="en-US" altLang="zh-CN" sz="1400" dirty="0">
                <a:ea typeface="Bangla MN" charset="0"/>
                <a:cs typeface="Bangla MN" charset="0"/>
              </a:rPr>
              <a:t>Cache</a:t>
            </a:r>
            <a:endParaRPr kumimoji="1" lang="zh-CN" altLang="en-US" sz="1400" dirty="0">
              <a:ea typeface="Bangla MN" charset="0"/>
              <a:cs typeface="Bangla MN" charset="0"/>
            </a:endParaRPr>
          </a:p>
        </p:txBody>
      </p:sp>
      <p:sp>
        <p:nvSpPr>
          <p:cNvPr id="31" name="文本框 30"/>
          <p:cNvSpPr txBox="1"/>
          <p:nvPr/>
        </p:nvSpPr>
        <p:spPr>
          <a:xfrm>
            <a:off x="5681615" y="4365105"/>
            <a:ext cx="1047414" cy="287323"/>
          </a:xfrm>
          <a:prstGeom prst="rect">
            <a:avLst/>
          </a:prstGeom>
          <a:solidFill>
            <a:schemeClr val="bg1"/>
          </a:solidFill>
        </p:spPr>
        <p:txBody>
          <a:bodyPr wrap="square" rtlCol="0">
            <a:spAutoFit/>
          </a:bodyPr>
          <a:lstStyle/>
          <a:p>
            <a:r>
              <a:rPr kumimoji="1" lang="en-US" altLang="zh-CN" sz="1400" dirty="0">
                <a:ea typeface="Bangla MN" charset="0"/>
                <a:cs typeface="Bangla MN" charset="0"/>
              </a:rPr>
              <a:t>Memory</a:t>
            </a:r>
            <a:r>
              <a:rPr kumimoji="1" lang="zh-CN" altLang="en-US" sz="1400" dirty="0">
                <a:ea typeface="Bangla MN" charset="0"/>
                <a:cs typeface="Bangla MN" charset="0"/>
              </a:rPr>
              <a:t> </a:t>
            </a:r>
          </a:p>
        </p:txBody>
      </p:sp>
      <p:pic>
        <p:nvPicPr>
          <p:cNvPr id="41" name="图片 4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7642" y="5268428"/>
            <a:ext cx="369461" cy="604390"/>
          </a:xfrm>
          <a:prstGeom prst="rect">
            <a:avLst/>
          </a:prstGeom>
        </p:spPr>
      </p:pic>
      <p:sp>
        <p:nvSpPr>
          <p:cNvPr id="42" name="文本框 41"/>
          <p:cNvSpPr txBox="1"/>
          <p:nvPr/>
        </p:nvSpPr>
        <p:spPr>
          <a:xfrm>
            <a:off x="1115617" y="5368038"/>
            <a:ext cx="1142163" cy="259430"/>
          </a:xfrm>
          <a:prstGeom prst="rect">
            <a:avLst/>
          </a:prstGeom>
          <a:noFill/>
        </p:spPr>
        <p:txBody>
          <a:bodyPr wrap="square" rtlCol="0">
            <a:spAutoFit/>
          </a:bodyPr>
          <a:lstStyle/>
          <a:p>
            <a:r>
              <a:rPr kumimoji="1" lang="en-US" altLang="zh-CN" sz="1200" dirty="0">
                <a:ea typeface="DengXian" charset="-122"/>
                <a:cs typeface="DengXian" charset="-122"/>
              </a:rPr>
              <a:t>Meltdown</a:t>
            </a:r>
          </a:p>
        </p:txBody>
      </p:sp>
      <p:graphicFrame>
        <p:nvGraphicFramePr>
          <p:cNvPr id="48" name="表格 47"/>
          <p:cNvGraphicFramePr>
            <a:graphicFrameLocks noGrp="1"/>
          </p:cNvGraphicFramePr>
          <p:nvPr>
            <p:extLst/>
          </p:nvPr>
        </p:nvGraphicFramePr>
        <p:xfrm>
          <a:off x="5926351" y="4743993"/>
          <a:ext cx="2520000" cy="340268"/>
        </p:xfrm>
        <a:graphic>
          <a:graphicData uri="http://schemas.openxmlformats.org/drawingml/2006/table">
            <a:tbl>
              <a:tblPr firstRow="1" bandRow="1">
                <a:effectLst>
                  <a:outerShdw blurRad="63500" sx="102000" sy="102000" algn="ctr" rotWithShape="0">
                    <a:prstClr val="black">
                      <a:alpha val="40000"/>
                    </a:prstClr>
                  </a:outerShdw>
                </a:effectLst>
                <a:tableStyleId>{7E9639D4-E3E2-4D34-9284-5A2195B3D0D7}</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gridCol w="360000">
                  <a:extLst>
                    <a:ext uri="{9D8B030D-6E8A-4147-A177-3AD203B41FA5}">
                      <a16:colId xmlns:a16="http://schemas.microsoft.com/office/drawing/2014/main" val="20005"/>
                    </a:ext>
                  </a:extLst>
                </a:gridCol>
                <a:gridCol w="360000">
                  <a:extLst>
                    <a:ext uri="{9D8B030D-6E8A-4147-A177-3AD203B41FA5}">
                      <a16:colId xmlns:a16="http://schemas.microsoft.com/office/drawing/2014/main" val="20006"/>
                    </a:ext>
                  </a:extLst>
                </a:gridCol>
              </a:tblGrid>
              <a:tr h="340268">
                <a:tc>
                  <a:txBody>
                    <a:bodyPr/>
                    <a:lstStyle/>
                    <a:p>
                      <a:pPr algn="ctr"/>
                      <a:endParaRPr lang="zh-CN" altLang="en-US" sz="7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900" dirty="0">
                        <a:solidFill>
                          <a:schemeClr val="tx1"/>
                        </a:solidFill>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900" dirty="0">
                        <a:solidFill>
                          <a:schemeClr val="tx1"/>
                        </a:solidFill>
                      </a:endParaRPr>
                    </a:p>
                  </a:txBody>
                  <a:tcPr marL="0" marR="0" marT="0" marB="0"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7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46" name="表格 45"/>
          <p:cNvGraphicFramePr>
            <a:graphicFrameLocks noGrp="1"/>
          </p:cNvGraphicFramePr>
          <p:nvPr>
            <p:extLst/>
          </p:nvPr>
        </p:nvGraphicFramePr>
        <p:xfrm>
          <a:off x="3579299" y="4743993"/>
          <a:ext cx="1157165" cy="822960"/>
        </p:xfrm>
        <a:graphic>
          <a:graphicData uri="http://schemas.openxmlformats.org/drawingml/2006/table">
            <a:tbl>
              <a:tblPr firstRow="1" bandRow="1">
                <a:effectLst>
                  <a:outerShdw blurRad="63500" sx="102000" sy="102000" algn="ctr" rotWithShape="0">
                    <a:prstClr val="black">
                      <a:alpha val="40000"/>
                    </a:prstClr>
                  </a:outerShdw>
                </a:effectLst>
                <a:tableStyleId>{7E9639D4-E3E2-4D34-9284-5A2195B3D0D7}</a:tableStyleId>
              </a:tblPr>
              <a:tblGrid>
                <a:gridCol w="1157165">
                  <a:extLst>
                    <a:ext uri="{9D8B030D-6E8A-4147-A177-3AD203B41FA5}">
                      <a16:colId xmlns:a16="http://schemas.microsoft.com/office/drawing/2014/main" val="20000"/>
                    </a:ext>
                  </a:extLst>
                </a:gridCol>
              </a:tblGrid>
              <a:tr h="117404">
                <a:tc>
                  <a:txBody>
                    <a:bodyPr/>
                    <a:lstStyle/>
                    <a:p>
                      <a:pPr algn="ctr"/>
                      <a:endParaRPr lang="zh-CN" altLang="en-US" sz="900" dirty="0">
                        <a:solidFill>
                          <a:schemeClr val="tx1"/>
                        </a:solidFill>
                      </a:endParaRPr>
                    </a:p>
                  </a:txBody>
                  <a:tcPr marL="72000" marR="7200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17404">
                <a:tc>
                  <a:txBody>
                    <a:bodyPr/>
                    <a:lstStyle/>
                    <a:p>
                      <a:pPr algn="ctr"/>
                      <a:endParaRPr lang="zh-CN" altLang="en-US" sz="900" dirty="0">
                        <a:solidFill>
                          <a:schemeClr val="tx1"/>
                        </a:solidFill>
                      </a:endParaRPr>
                    </a:p>
                  </a:txBody>
                  <a:tcPr marL="72000" marR="72000" marT="0" marB="0">
                    <a:lnT w="952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102870">
                <a:tc>
                  <a:txBody>
                    <a:bodyPr/>
                    <a:lstStyle/>
                    <a:p>
                      <a:pPr algn="ctr"/>
                      <a:endParaRPr lang="zh-CN" altLang="en-US" sz="900" b="1" dirty="0">
                        <a:solidFill>
                          <a:schemeClr val="tx1"/>
                        </a:solidFill>
                      </a:endParaRPr>
                    </a:p>
                  </a:txBody>
                  <a:tcPr marL="72000" marR="72000" marT="0" marB="0">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02870">
                <a:tc>
                  <a:txBody>
                    <a:bodyPr/>
                    <a:lstStyle/>
                    <a:p>
                      <a:pPr algn="ctr"/>
                      <a:endParaRPr lang="zh-CN" altLang="en-US" sz="900" b="1" dirty="0">
                        <a:solidFill>
                          <a:schemeClr val="tx1"/>
                        </a:solidFill>
                      </a:endParaRPr>
                    </a:p>
                  </a:txBody>
                  <a:tcPr marL="72000" marR="7200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02870">
                <a:tc>
                  <a:txBody>
                    <a:bodyPr/>
                    <a:lstStyle/>
                    <a:p>
                      <a:pPr algn="ctr"/>
                      <a:endParaRPr lang="zh-CN" altLang="en-US" sz="900" b="1" dirty="0">
                        <a:solidFill>
                          <a:schemeClr val="tx1"/>
                        </a:solidFill>
                      </a:endParaRPr>
                    </a:p>
                  </a:txBody>
                  <a:tcPr marL="72000" marR="72000" marT="0" marB="0">
                    <a:lnT w="952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4"/>
                  </a:ext>
                </a:extLst>
              </a:tr>
              <a:tr h="102870">
                <a:tc>
                  <a:txBody>
                    <a:bodyPr/>
                    <a:lstStyle/>
                    <a:p>
                      <a:pPr algn="ctr"/>
                      <a:endParaRPr lang="zh-CN" altLang="en-US" sz="900" b="1" dirty="0">
                        <a:solidFill>
                          <a:schemeClr val="tx1"/>
                        </a:solidFill>
                      </a:endParaRPr>
                    </a:p>
                  </a:txBody>
                  <a:tcPr marL="72000" marR="72000" marT="0" marB="0">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3526338"/>
      </p:ext>
    </p:extLst>
  </p:cSld>
  <p:clrMapOvr>
    <a:masterClrMapping/>
  </p:clrMapOvr>
  <mc:AlternateContent xmlns:mc="http://schemas.openxmlformats.org/markup-compatibility/2006" xmlns:p14="http://schemas.microsoft.com/office/powerpoint/2010/main">
    <mc:Choice Requires="p14">
      <p:transition spd="slow" p14:dur="2000" advTm="23980"/>
    </mc:Choice>
    <mc:Fallback xmlns="">
      <p:transition spd="slow" advTm="2398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剪去单角的矩形 15"/>
          <p:cNvSpPr/>
          <p:nvPr/>
        </p:nvSpPr>
        <p:spPr>
          <a:xfrm>
            <a:off x="3595483" y="1937858"/>
            <a:ext cx="4091413" cy="2002178"/>
          </a:xfrm>
          <a:prstGeom prst="snip1Rect">
            <a:avLst>
              <a:gd name="adj" fmla="val 0"/>
            </a:avLst>
          </a:prstGeom>
          <a:solidFill>
            <a:schemeClr val="bg1"/>
          </a:solidFill>
          <a:ln w="15875">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ea typeface="Bangla MN" charset="0"/>
              <a:cs typeface="Bangla MN" charset="0"/>
            </a:endParaRPr>
          </a:p>
        </p:txBody>
      </p:sp>
      <p:sp>
        <p:nvSpPr>
          <p:cNvPr id="4" name="Slide Number Placeholder 3"/>
          <p:cNvSpPr>
            <a:spLocks noGrp="1"/>
          </p:cNvSpPr>
          <p:nvPr>
            <p:ph type="sldNum" sz="quarter" idx="12"/>
          </p:nvPr>
        </p:nvSpPr>
        <p:spPr>
          <a:xfrm>
            <a:off x="8316416" y="5639433"/>
            <a:ext cx="648072" cy="273844"/>
          </a:xfrm>
        </p:spPr>
        <p:txBody>
          <a:bodyPr/>
          <a:lstStyle/>
          <a:p>
            <a:r>
              <a:rPr lang="en-US" altLang="zh-CN" sz="1800" dirty="0">
                <a:solidFill>
                  <a:schemeClr val="tx1"/>
                </a:solidFill>
              </a:rPr>
              <a:t>3</a:t>
            </a:r>
            <a:endParaRPr lang="zh-CN" altLang="en-US" sz="1800" dirty="0">
              <a:solidFill>
                <a:schemeClr val="tx1"/>
              </a:solidFill>
            </a:endParaRPr>
          </a:p>
        </p:txBody>
      </p:sp>
      <p:sp>
        <p:nvSpPr>
          <p:cNvPr id="3" name="标题 1"/>
          <p:cNvSpPr>
            <a:spLocks noGrp="1"/>
          </p:cNvSpPr>
          <p:nvPr>
            <p:ph type="title"/>
          </p:nvPr>
        </p:nvSpPr>
        <p:spPr>
          <a:xfrm>
            <a:off x="287338" y="857251"/>
            <a:ext cx="8856662" cy="1063229"/>
          </a:xfrm>
        </p:spPr>
        <p:txBody>
          <a:bodyPr>
            <a:normAutofit/>
          </a:bodyPr>
          <a:lstStyle/>
          <a:p>
            <a:pPr algn="l">
              <a:defRPr/>
            </a:pPr>
            <a:r>
              <a:rPr lang="en-US" altLang="zh-TW" sz="3600" dirty="0">
                <a:effectLst>
                  <a:outerShdw blurRad="38100" dist="38100" dir="2700000" algn="tl">
                    <a:srgbClr val="C0C0C0"/>
                  </a:outerShdw>
                </a:effectLst>
                <a:latin typeface="+mn-lt"/>
              </a:rPr>
              <a:t>Meltdown</a:t>
            </a:r>
            <a:endParaRPr lang="zh-TW" altLang="en-US" sz="3600" baseline="30000" dirty="0">
              <a:solidFill>
                <a:srgbClr val="FF0066"/>
              </a:solidFill>
              <a:latin typeface="+mn-lt"/>
            </a:endParaRPr>
          </a:p>
        </p:txBody>
      </p:sp>
      <p:sp>
        <p:nvSpPr>
          <p:cNvPr id="5" name="Rectangle 4"/>
          <p:cNvSpPr/>
          <p:nvPr/>
        </p:nvSpPr>
        <p:spPr>
          <a:xfrm>
            <a:off x="0" y="1172767"/>
            <a:ext cx="287338" cy="432197"/>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b="1">
              <a:cs typeface="Consolas" pitchFamily="49" charset="0"/>
            </a:endParaRPr>
          </a:p>
        </p:txBody>
      </p:sp>
      <p:sp>
        <p:nvSpPr>
          <p:cNvPr id="7" name="文本框 6"/>
          <p:cNvSpPr txBox="1"/>
          <p:nvPr/>
        </p:nvSpPr>
        <p:spPr>
          <a:xfrm>
            <a:off x="1115617" y="4596260"/>
            <a:ext cx="1142163" cy="259430"/>
          </a:xfrm>
          <a:prstGeom prst="rect">
            <a:avLst/>
          </a:prstGeom>
          <a:noFill/>
        </p:spPr>
        <p:txBody>
          <a:bodyPr wrap="square" rtlCol="0">
            <a:spAutoFit/>
          </a:bodyPr>
          <a:lstStyle/>
          <a:p>
            <a:r>
              <a:rPr kumimoji="1" lang="en-US" altLang="zh-CN" sz="1200" dirty="0">
                <a:solidFill>
                  <a:srgbClr val="FF0066"/>
                </a:solidFill>
                <a:ea typeface="DengXian" charset="-122"/>
                <a:cs typeface="DengXian" charset="-122"/>
              </a:rPr>
              <a:t>key </a:t>
            </a:r>
            <a:r>
              <a:rPr kumimoji="1" lang="en-US" altLang="zh-CN" sz="1200" dirty="0">
                <a:ea typeface="DengXian" charset="-122"/>
                <a:cs typeface="DengXian" charset="-122"/>
              </a:rPr>
              <a:t>= 0x01</a:t>
            </a:r>
          </a:p>
        </p:txBody>
      </p:sp>
      <p:sp>
        <p:nvSpPr>
          <p:cNvPr id="8" name="文本框 7"/>
          <p:cNvSpPr txBox="1"/>
          <p:nvPr/>
        </p:nvSpPr>
        <p:spPr>
          <a:xfrm>
            <a:off x="32048" y="4755858"/>
            <a:ext cx="780224" cy="245516"/>
          </a:xfrm>
          <a:prstGeom prst="rect">
            <a:avLst/>
          </a:prstGeom>
          <a:noFill/>
        </p:spPr>
        <p:txBody>
          <a:bodyPr wrap="square" rtlCol="0">
            <a:spAutoFit/>
          </a:bodyPr>
          <a:lstStyle/>
          <a:p>
            <a:pPr algn="ctr"/>
            <a:r>
              <a:rPr kumimoji="1" lang="en-US" altLang="zh-CN" sz="1100" dirty="0">
                <a:ea typeface="DengXian" charset="-122"/>
                <a:cs typeface="DengXian" charset="-122"/>
              </a:rPr>
              <a:t>Kernel</a:t>
            </a:r>
            <a:endParaRPr kumimoji="1" lang="zh-CN" altLang="en-US" sz="1600" dirty="0">
              <a:ea typeface="DengXian" charset="-122"/>
              <a:cs typeface="DengXian" charset="-122"/>
            </a:endParaRPr>
          </a:p>
        </p:txBody>
      </p:sp>
      <p:sp>
        <p:nvSpPr>
          <p:cNvPr id="9" name="文本框 8"/>
          <p:cNvSpPr txBox="1"/>
          <p:nvPr/>
        </p:nvSpPr>
        <p:spPr>
          <a:xfrm>
            <a:off x="90174" y="5129929"/>
            <a:ext cx="586684" cy="245516"/>
          </a:xfrm>
          <a:prstGeom prst="rect">
            <a:avLst/>
          </a:prstGeom>
          <a:noFill/>
        </p:spPr>
        <p:txBody>
          <a:bodyPr wrap="square" rtlCol="0">
            <a:spAutoFit/>
          </a:bodyPr>
          <a:lstStyle/>
          <a:p>
            <a:pPr algn="ctr"/>
            <a:r>
              <a:rPr kumimoji="1" lang="en-US" altLang="zh-CN" sz="1100" dirty="0">
                <a:ea typeface="DengXian" charset="-122"/>
                <a:cs typeface="DengXian" charset="-122"/>
              </a:rPr>
              <a:t>User</a:t>
            </a:r>
            <a:endParaRPr kumimoji="1" lang="zh-CN" altLang="en-US" sz="1600" dirty="0">
              <a:ea typeface="DengXian" charset="-122"/>
              <a:cs typeface="DengXian" charset="-122"/>
            </a:endParaRPr>
          </a:p>
        </p:txBody>
      </p:sp>
      <p:cxnSp>
        <p:nvCxnSpPr>
          <p:cNvPr id="10" name="直线连接符 9"/>
          <p:cNvCxnSpPr/>
          <p:nvPr/>
        </p:nvCxnSpPr>
        <p:spPr>
          <a:xfrm>
            <a:off x="380433" y="5071374"/>
            <a:ext cx="1769250"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6540" y="4475756"/>
            <a:ext cx="311664" cy="461233"/>
          </a:xfrm>
          <a:prstGeom prst="rect">
            <a:avLst/>
          </a:prstGeom>
          <a:solidFill>
            <a:schemeClr val="bg1"/>
          </a:solidFill>
        </p:spPr>
      </p:pic>
      <p:pic>
        <p:nvPicPr>
          <p:cNvPr id="17" name="图片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39262" y="1649787"/>
            <a:ext cx="546620" cy="546620"/>
          </a:xfrm>
          <a:prstGeom prst="rect">
            <a:avLst/>
          </a:prstGeom>
        </p:spPr>
      </p:pic>
      <p:sp>
        <p:nvSpPr>
          <p:cNvPr id="18" name="文本框 17"/>
          <p:cNvSpPr txBox="1"/>
          <p:nvPr/>
        </p:nvSpPr>
        <p:spPr>
          <a:xfrm>
            <a:off x="3157022" y="1389247"/>
            <a:ext cx="876921" cy="287323"/>
          </a:xfrm>
          <a:prstGeom prst="rect">
            <a:avLst/>
          </a:prstGeom>
          <a:noFill/>
        </p:spPr>
        <p:txBody>
          <a:bodyPr wrap="square" rtlCol="0">
            <a:spAutoFit/>
          </a:bodyPr>
          <a:lstStyle/>
          <a:p>
            <a:pPr algn="ctr"/>
            <a:r>
              <a:rPr kumimoji="1" lang="en-US" altLang="zh-CN" sz="1400" dirty="0">
                <a:ea typeface="Bangla MN" charset="0"/>
                <a:cs typeface="Bangla MN" charset="0"/>
              </a:rPr>
              <a:t>CPU</a:t>
            </a:r>
            <a:endParaRPr kumimoji="1" lang="zh-CN" altLang="en-US" sz="1400" dirty="0">
              <a:ea typeface="Bangla MN" charset="0"/>
              <a:cs typeface="Bangla MN" charset="0"/>
            </a:endParaRPr>
          </a:p>
        </p:txBody>
      </p:sp>
      <p:cxnSp>
        <p:nvCxnSpPr>
          <p:cNvPr id="19" name="直线连接符 18"/>
          <p:cNvCxnSpPr/>
          <p:nvPr/>
        </p:nvCxnSpPr>
        <p:spPr>
          <a:xfrm>
            <a:off x="6012160" y="2076762"/>
            <a:ext cx="0" cy="12082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72526" y="2420889"/>
            <a:ext cx="1986832" cy="287323"/>
          </a:xfrm>
          <a:prstGeom prst="rect">
            <a:avLst/>
          </a:prstGeom>
          <a:noFill/>
        </p:spPr>
        <p:txBody>
          <a:bodyPr wrap="square" rtlCol="0">
            <a:spAutoFit/>
          </a:bodyPr>
          <a:lstStyle/>
          <a:p>
            <a:r>
              <a:rPr kumimoji="1" lang="en-US" altLang="zh-CN" sz="1400" dirty="0">
                <a:ea typeface="Bangla MN" charset="0"/>
                <a:cs typeface="Bangla MN" charset="0"/>
              </a:rPr>
              <a:t>Load </a:t>
            </a:r>
            <a:r>
              <a:rPr kumimoji="1" lang="en-US" altLang="zh-CN" sz="1400" dirty="0">
                <a:solidFill>
                  <a:srgbClr val="FF0066"/>
                </a:solidFill>
                <a:ea typeface="Bangla MN" charset="0"/>
                <a:cs typeface="Bangla MN" charset="0"/>
              </a:rPr>
              <a:t>key</a:t>
            </a:r>
            <a:r>
              <a:rPr kumimoji="1" lang="en-US" altLang="zh-CN" sz="1400" dirty="0">
                <a:ea typeface="Bangla MN" charset="0"/>
                <a:cs typeface="Bangla MN" charset="0"/>
              </a:rPr>
              <a:t>, %</a:t>
            </a:r>
            <a:r>
              <a:rPr kumimoji="1" lang="en-US" altLang="zh-CN" sz="1400" dirty="0" err="1">
                <a:ea typeface="Bangla MN" charset="0"/>
                <a:cs typeface="Bangla MN" charset="0"/>
              </a:rPr>
              <a:t>rax</a:t>
            </a:r>
            <a:endParaRPr kumimoji="1" lang="en-US" altLang="zh-CN" sz="1400" dirty="0">
              <a:ea typeface="Bangla MN" charset="0"/>
              <a:cs typeface="Bangla MN" charset="0"/>
            </a:endParaRPr>
          </a:p>
        </p:txBody>
      </p:sp>
      <p:sp>
        <p:nvSpPr>
          <p:cNvPr id="21" name="文本框 20"/>
          <p:cNvSpPr txBox="1"/>
          <p:nvPr/>
        </p:nvSpPr>
        <p:spPr>
          <a:xfrm>
            <a:off x="6084822" y="2420889"/>
            <a:ext cx="1439506" cy="287323"/>
          </a:xfrm>
          <a:prstGeom prst="rect">
            <a:avLst/>
          </a:prstGeom>
          <a:noFill/>
        </p:spPr>
        <p:txBody>
          <a:bodyPr wrap="square" rtlCol="0">
            <a:spAutoFit/>
          </a:bodyPr>
          <a:lstStyle/>
          <a:p>
            <a:r>
              <a:rPr kumimoji="1" lang="en-US" altLang="zh-CN" sz="1400" dirty="0">
                <a:ea typeface="Bangla MN" charset="0"/>
                <a:cs typeface="Bangla MN" charset="0"/>
              </a:rPr>
              <a:t>%</a:t>
            </a:r>
            <a:r>
              <a:rPr kumimoji="1" lang="en-US" altLang="zh-CN" sz="1400" dirty="0" err="1">
                <a:ea typeface="Bangla MN" charset="0"/>
                <a:cs typeface="Bangla MN" charset="0"/>
              </a:rPr>
              <a:t>rax</a:t>
            </a:r>
            <a:r>
              <a:rPr kumimoji="1" lang="en-US" altLang="zh-CN" sz="1400" dirty="0">
                <a:ea typeface="Bangla MN" charset="0"/>
                <a:cs typeface="Bangla MN" charset="0"/>
              </a:rPr>
              <a:t> = </a:t>
            </a:r>
            <a:r>
              <a:rPr kumimoji="1" lang="en-US" altLang="zh-CN" sz="1400" dirty="0">
                <a:effectLst>
                  <a:outerShdw blurRad="63500" sx="102000" sy="102000" algn="ctr" rotWithShape="0">
                    <a:prstClr val="black">
                      <a:alpha val="40000"/>
                    </a:prstClr>
                  </a:outerShdw>
                </a:effectLst>
                <a:ea typeface="Bangla MN" charset="0"/>
                <a:cs typeface="Bangla MN" charset="0"/>
              </a:rPr>
              <a:t>1</a:t>
            </a:r>
            <a:endParaRPr kumimoji="1" lang="en-US" altLang="zh-CN" sz="1400" dirty="0">
              <a:ea typeface="Bangla MN" charset="0"/>
              <a:cs typeface="Bangla MN" charset="0"/>
              <a:sym typeface="Wingdings"/>
            </a:endParaRPr>
          </a:p>
        </p:txBody>
      </p:sp>
      <p:sp>
        <p:nvSpPr>
          <p:cNvPr id="22" name="文本框 21"/>
          <p:cNvSpPr txBox="1"/>
          <p:nvPr/>
        </p:nvSpPr>
        <p:spPr>
          <a:xfrm>
            <a:off x="4129162" y="1992955"/>
            <a:ext cx="1162919" cy="287323"/>
          </a:xfrm>
          <a:prstGeom prst="rect">
            <a:avLst/>
          </a:prstGeom>
          <a:noFill/>
        </p:spPr>
        <p:txBody>
          <a:bodyPr wrap="square" rtlCol="0">
            <a:spAutoFit/>
          </a:bodyPr>
          <a:lstStyle/>
          <a:p>
            <a:pPr algn="ctr"/>
            <a:r>
              <a:rPr kumimoji="1" lang="en-US" altLang="zh-CN" sz="1400" dirty="0">
                <a:ea typeface="Bangla MN" charset="0"/>
                <a:cs typeface="Bangla MN" charset="0"/>
              </a:rPr>
              <a:t>Instruction</a:t>
            </a:r>
            <a:endParaRPr kumimoji="1" lang="zh-CN" altLang="en-US" sz="1400" dirty="0">
              <a:ea typeface="Bangla MN" charset="0"/>
              <a:cs typeface="Bangla MN" charset="0"/>
            </a:endParaRPr>
          </a:p>
        </p:txBody>
      </p:sp>
      <p:sp>
        <p:nvSpPr>
          <p:cNvPr id="23" name="文本框 22"/>
          <p:cNvSpPr txBox="1"/>
          <p:nvPr/>
        </p:nvSpPr>
        <p:spPr>
          <a:xfrm>
            <a:off x="6236162" y="1978752"/>
            <a:ext cx="1000135" cy="287323"/>
          </a:xfrm>
          <a:prstGeom prst="rect">
            <a:avLst/>
          </a:prstGeom>
          <a:noFill/>
        </p:spPr>
        <p:txBody>
          <a:bodyPr wrap="square" rtlCol="0">
            <a:spAutoFit/>
          </a:bodyPr>
          <a:lstStyle/>
          <a:p>
            <a:pPr algn="ctr"/>
            <a:r>
              <a:rPr kumimoji="1" lang="en-US" altLang="zh-CN" sz="1400" dirty="0">
                <a:ea typeface="Bangla MN" charset="0"/>
                <a:cs typeface="Bangla MN" charset="0"/>
              </a:rPr>
              <a:t>Effect</a:t>
            </a:r>
            <a:endParaRPr kumimoji="1" lang="zh-CN" altLang="en-US" sz="1400" dirty="0">
              <a:ea typeface="Bangla MN" charset="0"/>
              <a:cs typeface="Bangla MN" charset="0"/>
            </a:endParaRPr>
          </a:p>
        </p:txBody>
      </p:sp>
      <p:sp>
        <p:nvSpPr>
          <p:cNvPr id="24" name="文本框 23"/>
          <p:cNvSpPr txBox="1"/>
          <p:nvPr/>
        </p:nvSpPr>
        <p:spPr>
          <a:xfrm>
            <a:off x="2149684" y="2824518"/>
            <a:ext cx="1126169" cy="481222"/>
          </a:xfrm>
          <a:prstGeom prst="rect">
            <a:avLst/>
          </a:prstGeom>
          <a:noFill/>
        </p:spPr>
        <p:txBody>
          <a:bodyPr wrap="square" rtlCol="0">
            <a:spAutoFit/>
          </a:bodyPr>
          <a:lstStyle/>
          <a:p>
            <a:pPr algn="ctr"/>
            <a:r>
              <a:rPr kumimoji="1" lang="en-US" altLang="zh-CN" sz="1400" dirty="0">
                <a:ea typeface="Bangla MN" charset="0"/>
                <a:cs typeface="Bangla MN" charset="0"/>
              </a:rPr>
              <a:t>Reorder</a:t>
            </a:r>
          </a:p>
          <a:p>
            <a:pPr algn="ctr"/>
            <a:r>
              <a:rPr kumimoji="1" lang="en-US" altLang="zh-CN" sz="1400" dirty="0">
                <a:ea typeface="Bangla MN" charset="0"/>
                <a:cs typeface="Bangla MN" charset="0"/>
              </a:rPr>
              <a:t>Execution</a:t>
            </a:r>
            <a:endParaRPr kumimoji="1" lang="zh-CN" altLang="en-US" sz="1400" dirty="0">
              <a:ea typeface="Bangla MN" charset="0"/>
              <a:cs typeface="Bangla MN" charset="0"/>
            </a:endParaRPr>
          </a:p>
        </p:txBody>
      </p:sp>
      <p:cxnSp>
        <p:nvCxnSpPr>
          <p:cNvPr id="25" name="直线箭头连接符 24"/>
          <p:cNvCxnSpPr/>
          <p:nvPr/>
        </p:nvCxnSpPr>
        <p:spPr>
          <a:xfrm>
            <a:off x="3361254" y="2780928"/>
            <a:ext cx="0" cy="7255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连接符 25"/>
          <p:cNvCxnSpPr/>
          <p:nvPr/>
        </p:nvCxnSpPr>
        <p:spPr>
          <a:xfrm>
            <a:off x="3266819" y="2780928"/>
            <a:ext cx="188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804806" y="2420888"/>
            <a:ext cx="1602154" cy="481222"/>
          </a:xfrm>
          <a:prstGeom prst="rect">
            <a:avLst/>
          </a:prstGeom>
          <a:noFill/>
        </p:spPr>
        <p:txBody>
          <a:bodyPr wrap="square" rtlCol="0">
            <a:spAutoFit/>
          </a:bodyPr>
          <a:lstStyle/>
          <a:p>
            <a:pPr algn="ctr"/>
            <a:r>
              <a:rPr kumimoji="1" lang="en-US" altLang="zh-CN" sz="1400" dirty="0">
                <a:solidFill>
                  <a:srgbClr val="FF0066"/>
                </a:solidFill>
                <a:ea typeface="Bangla MN" charset="0"/>
                <a:cs typeface="Bangla MN" charset="0"/>
              </a:rPr>
              <a:t>Permission Error!</a:t>
            </a:r>
            <a:endParaRPr kumimoji="1" lang="zh-CN" altLang="en-US" sz="1400" dirty="0">
              <a:solidFill>
                <a:srgbClr val="FF0066"/>
              </a:solidFill>
              <a:ea typeface="Bangla MN" charset="0"/>
              <a:cs typeface="Bangla MN" charset="0"/>
            </a:endParaRPr>
          </a:p>
        </p:txBody>
      </p:sp>
      <p:sp>
        <p:nvSpPr>
          <p:cNvPr id="28" name="椭圆 27"/>
          <p:cNvSpPr/>
          <p:nvPr/>
        </p:nvSpPr>
        <p:spPr>
          <a:xfrm>
            <a:off x="3707904" y="2464693"/>
            <a:ext cx="220166" cy="220166"/>
          </a:xfrm>
          <a:prstGeom prst="ellipse">
            <a:avLst/>
          </a:prstGeom>
          <a:solidFill>
            <a:schemeClr val="bg1"/>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dirty="0">
                <a:solidFill>
                  <a:srgbClr val="FF0066"/>
                </a:solidFill>
                <a:ea typeface="Bangla MN" charset="0"/>
                <a:cs typeface="Bangla MN" charset="0"/>
              </a:rPr>
              <a:t>1</a:t>
            </a:r>
            <a:endParaRPr kumimoji="1" lang="zh-CN" altLang="en-US" b="1" dirty="0">
              <a:solidFill>
                <a:srgbClr val="FF0066"/>
              </a:solidFill>
              <a:ea typeface="Bangla MN" charset="0"/>
              <a:cs typeface="Bangla MN" charset="0"/>
            </a:endParaRPr>
          </a:p>
        </p:txBody>
      </p:sp>
      <p:sp>
        <p:nvSpPr>
          <p:cNvPr id="29" name="椭圆 28"/>
          <p:cNvSpPr/>
          <p:nvPr/>
        </p:nvSpPr>
        <p:spPr>
          <a:xfrm>
            <a:off x="3707904" y="2968749"/>
            <a:ext cx="220166" cy="220166"/>
          </a:xfrm>
          <a:prstGeom prst="ellipse">
            <a:avLst/>
          </a:prstGeom>
          <a:solidFill>
            <a:schemeClr val="bg1"/>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dirty="0">
                <a:solidFill>
                  <a:srgbClr val="FF0066"/>
                </a:solidFill>
                <a:ea typeface="Bangla MN" charset="0"/>
                <a:cs typeface="Bangla MN" charset="0"/>
              </a:rPr>
              <a:t>2</a:t>
            </a:r>
            <a:endParaRPr kumimoji="1" lang="zh-CN" altLang="en-US" b="1" dirty="0">
              <a:solidFill>
                <a:srgbClr val="FF0066"/>
              </a:solidFill>
              <a:ea typeface="Bangla MN" charset="0"/>
              <a:cs typeface="Bangla MN" charset="0"/>
            </a:endParaRPr>
          </a:p>
        </p:txBody>
      </p:sp>
      <p:sp>
        <p:nvSpPr>
          <p:cNvPr id="30" name="文本框 29"/>
          <p:cNvSpPr txBox="1"/>
          <p:nvPr/>
        </p:nvSpPr>
        <p:spPr>
          <a:xfrm>
            <a:off x="3275857" y="4365105"/>
            <a:ext cx="876921" cy="287323"/>
          </a:xfrm>
          <a:prstGeom prst="rect">
            <a:avLst/>
          </a:prstGeom>
          <a:solidFill>
            <a:schemeClr val="bg1"/>
          </a:solidFill>
        </p:spPr>
        <p:txBody>
          <a:bodyPr wrap="square" rtlCol="0">
            <a:spAutoFit/>
          </a:bodyPr>
          <a:lstStyle/>
          <a:p>
            <a:pPr algn="ctr"/>
            <a:r>
              <a:rPr kumimoji="1" lang="en-US" altLang="zh-CN" sz="1400" dirty="0">
                <a:ea typeface="Bangla MN" charset="0"/>
                <a:cs typeface="Bangla MN" charset="0"/>
              </a:rPr>
              <a:t>Cache</a:t>
            </a:r>
            <a:endParaRPr kumimoji="1" lang="zh-CN" altLang="en-US" sz="1400" dirty="0">
              <a:ea typeface="Bangla MN" charset="0"/>
              <a:cs typeface="Bangla MN" charset="0"/>
            </a:endParaRPr>
          </a:p>
        </p:txBody>
      </p:sp>
      <p:sp>
        <p:nvSpPr>
          <p:cNvPr id="31" name="文本框 30"/>
          <p:cNvSpPr txBox="1"/>
          <p:nvPr/>
        </p:nvSpPr>
        <p:spPr>
          <a:xfrm>
            <a:off x="5681615" y="4365105"/>
            <a:ext cx="1047414" cy="287323"/>
          </a:xfrm>
          <a:prstGeom prst="rect">
            <a:avLst/>
          </a:prstGeom>
          <a:solidFill>
            <a:schemeClr val="bg1"/>
          </a:solidFill>
        </p:spPr>
        <p:txBody>
          <a:bodyPr wrap="square" rtlCol="0">
            <a:spAutoFit/>
          </a:bodyPr>
          <a:lstStyle/>
          <a:p>
            <a:r>
              <a:rPr kumimoji="1" lang="en-US" altLang="zh-CN" sz="1400" dirty="0">
                <a:ea typeface="Bangla MN" charset="0"/>
                <a:cs typeface="Bangla MN" charset="0"/>
              </a:rPr>
              <a:t>Memory</a:t>
            </a:r>
            <a:r>
              <a:rPr kumimoji="1" lang="zh-CN" altLang="en-US" sz="1400" dirty="0">
                <a:ea typeface="Bangla MN" charset="0"/>
                <a:cs typeface="Bangla MN" charset="0"/>
              </a:rPr>
              <a:t> </a:t>
            </a:r>
          </a:p>
        </p:txBody>
      </p:sp>
      <p:sp>
        <p:nvSpPr>
          <p:cNvPr id="39" name="文本框 38"/>
          <p:cNvSpPr txBox="1"/>
          <p:nvPr/>
        </p:nvSpPr>
        <p:spPr>
          <a:xfrm>
            <a:off x="5508105" y="5320732"/>
            <a:ext cx="1551535" cy="453329"/>
          </a:xfrm>
          <a:prstGeom prst="rect">
            <a:avLst/>
          </a:prstGeom>
          <a:noFill/>
        </p:spPr>
        <p:txBody>
          <a:bodyPr wrap="square" rtlCol="0">
            <a:spAutoFit/>
          </a:bodyPr>
          <a:lstStyle/>
          <a:p>
            <a:pPr algn="ctr"/>
            <a:r>
              <a:rPr kumimoji="1" lang="en-US" altLang="zh-CN" sz="1400" dirty="0" err="1">
                <a:ea typeface="Bangla MN" charset="0"/>
                <a:cs typeface="Bangla MN" charset="0"/>
              </a:rPr>
              <a:t>buf</a:t>
            </a:r>
            <a:r>
              <a:rPr kumimoji="1" lang="en-US" altLang="zh-CN" sz="1400" dirty="0">
                <a:ea typeface="Bangla MN" charset="0"/>
                <a:cs typeface="Bangla MN" charset="0"/>
              </a:rPr>
              <a:t> </a:t>
            </a:r>
          </a:p>
          <a:p>
            <a:pPr algn="ctr"/>
            <a:r>
              <a:rPr kumimoji="1" lang="en-US" altLang="zh-CN" sz="1200" dirty="0">
                <a:ea typeface="Bangla MN" charset="0"/>
                <a:cs typeface="Bangla MN" charset="0"/>
              </a:rPr>
              <a:t>(Attack buffer)</a:t>
            </a:r>
            <a:endParaRPr kumimoji="1" lang="zh-CN" altLang="en-US" dirty="0">
              <a:ea typeface="Bangla MN" charset="0"/>
              <a:cs typeface="Bangla MN" charset="0"/>
            </a:endParaRPr>
          </a:p>
        </p:txBody>
      </p:sp>
      <p:pic>
        <p:nvPicPr>
          <p:cNvPr id="41" name="图片 4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7642" y="5268428"/>
            <a:ext cx="369461" cy="604390"/>
          </a:xfrm>
          <a:prstGeom prst="rect">
            <a:avLst/>
          </a:prstGeom>
        </p:spPr>
      </p:pic>
      <p:sp>
        <p:nvSpPr>
          <p:cNvPr id="42" name="文本框 41"/>
          <p:cNvSpPr txBox="1"/>
          <p:nvPr/>
        </p:nvSpPr>
        <p:spPr>
          <a:xfrm>
            <a:off x="1115617" y="5368038"/>
            <a:ext cx="1142163" cy="259430"/>
          </a:xfrm>
          <a:prstGeom prst="rect">
            <a:avLst/>
          </a:prstGeom>
          <a:noFill/>
        </p:spPr>
        <p:txBody>
          <a:bodyPr wrap="square" rtlCol="0">
            <a:spAutoFit/>
          </a:bodyPr>
          <a:lstStyle/>
          <a:p>
            <a:r>
              <a:rPr kumimoji="1" lang="en-US" altLang="zh-CN" sz="1200" dirty="0">
                <a:ea typeface="DengXian" charset="-122"/>
                <a:cs typeface="DengXian" charset="-122"/>
              </a:rPr>
              <a:t>Meltdown</a:t>
            </a:r>
          </a:p>
        </p:txBody>
      </p:sp>
      <p:graphicFrame>
        <p:nvGraphicFramePr>
          <p:cNvPr id="48" name="表格 47"/>
          <p:cNvGraphicFramePr>
            <a:graphicFrameLocks noGrp="1"/>
          </p:cNvGraphicFramePr>
          <p:nvPr>
            <p:extLst/>
          </p:nvPr>
        </p:nvGraphicFramePr>
        <p:xfrm>
          <a:off x="5926351" y="4743993"/>
          <a:ext cx="2520000" cy="340268"/>
        </p:xfrm>
        <a:graphic>
          <a:graphicData uri="http://schemas.openxmlformats.org/drawingml/2006/table">
            <a:tbl>
              <a:tblPr firstRow="1" bandRow="1">
                <a:effectLst>
                  <a:outerShdw blurRad="63500" sx="102000" sy="102000" algn="ctr" rotWithShape="0">
                    <a:prstClr val="black">
                      <a:alpha val="40000"/>
                    </a:prstClr>
                  </a:outerShdw>
                </a:effectLst>
                <a:tableStyleId>{7E9639D4-E3E2-4D34-9284-5A2195B3D0D7}</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gridCol w="360000">
                  <a:extLst>
                    <a:ext uri="{9D8B030D-6E8A-4147-A177-3AD203B41FA5}">
                      <a16:colId xmlns:a16="http://schemas.microsoft.com/office/drawing/2014/main" val="20005"/>
                    </a:ext>
                  </a:extLst>
                </a:gridCol>
                <a:gridCol w="360000">
                  <a:extLst>
                    <a:ext uri="{9D8B030D-6E8A-4147-A177-3AD203B41FA5}">
                      <a16:colId xmlns:a16="http://schemas.microsoft.com/office/drawing/2014/main" val="20006"/>
                    </a:ext>
                  </a:extLst>
                </a:gridCol>
              </a:tblGrid>
              <a:tr h="340268">
                <a:tc>
                  <a:txBody>
                    <a:bodyPr/>
                    <a:lstStyle/>
                    <a:p>
                      <a:pPr algn="ctr"/>
                      <a:r>
                        <a:rPr lang="mr-IN" altLang="zh-CN" sz="700" dirty="0">
                          <a:solidFill>
                            <a:schemeClr val="tx1"/>
                          </a:solidFill>
                        </a:rPr>
                        <a:t>…</a:t>
                      </a:r>
                      <a:endParaRPr lang="zh-CN" altLang="en-US" sz="7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[0]</a:t>
                      </a: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[1]</a:t>
                      </a:r>
                      <a:endParaRPr lang="zh-CN" altLang="en-US" sz="900" dirty="0">
                        <a:solidFill>
                          <a:schemeClr val="tx1"/>
                        </a:solidFill>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[2]</a:t>
                      </a:r>
                      <a:endParaRPr lang="zh-CN" altLang="en-US" sz="900" dirty="0">
                        <a:solidFill>
                          <a:schemeClr val="tx1"/>
                        </a:solidFill>
                      </a:endParaRPr>
                    </a:p>
                  </a:txBody>
                  <a:tcPr marL="0" marR="0" marT="0" marB="0"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mr-IN" altLang="zh-CN" sz="900" dirty="0">
                          <a:solidFill>
                            <a:schemeClr val="tx1"/>
                          </a:solidFill>
                        </a:rPr>
                        <a:t>…</a:t>
                      </a: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[n]</a:t>
                      </a: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mr-IN" altLang="zh-CN" sz="700" dirty="0">
                          <a:solidFill>
                            <a:schemeClr val="tx1"/>
                          </a:solidFill>
                        </a:rPr>
                        <a:t>…</a:t>
                      </a:r>
                      <a:endParaRPr lang="zh-CN" altLang="en-US" sz="7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43" name="文本框 42"/>
          <p:cNvSpPr txBox="1"/>
          <p:nvPr/>
        </p:nvSpPr>
        <p:spPr>
          <a:xfrm>
            <a:off x="3972526" y="2924944"/>
            <a:ext cx="1986832" cy="481222"/>
          </a:xfrm>
          <a:prstGeom prst="rect">
            <a:avLst/>
          </a:prstGeom>
          <a:noFill/>
        </p:spPr>
        <p:txBody>
          <a:bodyPr wrap="square" rtlCol="0">
            <a:spAutoFit/>
          </a:bodyPr>
          <a:lstStyle/>
          <a:p>
            <a:r>
              <a:rPr kumimoji="1" lang="en-US" altLang="zh-CN" sz="1400" dirty="0">
                <a:ea typeface="Bangla MN" charset="0"/>
                <a:cs typeface="Bangla MN" charset="0"/>
              </a:rPr>
              <a:t>Load </a:t>
            </a:r>
            <a:r>
              <a:rPr kumimoji="1" lang="en-US" altLang="zh-CN" sz="1400" dirty="0" err="1">
                <a:ea typeface="Bangla MN" charset="0"/>
                <a:cs typeface="Bangla MN" charset="0"/>
              </a:rPr>
              <a:t>buf</a:t>
            </a:r>
            <a:r>
              <a:rPr kumimoji="1" lang="en-US" altLang="zh-CN" sz="1400" dirty="0">
                <a:ea typeface="Bangla MN" charset="0"/>
                <a:cs typeface="Bangla MN" charset="0"/>
              </a:rPr>
              <a:t>[%</a:t>
            </a:r>
            <a:r>
              <a:rPr kumimoji="1" lang="en-US" altLang="zh-CN" sz="1400" dirty="0" err="1">
                <a:ea typeface="Bangla MN" charset="0"/>
                <a:cs typeface="Bangla MN" charset="0"/>
              </a:rPr>
              <a:t>rax</a:t>
            </a:r>
            <a:r>
              <a:rPr kumimoji="1" lang="en-US" altLang="zh-CN" sz="1400" dirty="0">
                <a:ea typeface="Bangla MN" charset="0"/>
                <a:cs typeface="Bangla MN" charset="0"/>
              </a:rPr>
              <a:t>], %</a:t>
            </a:r>
            <a:r>
              <a:rPr kumimoji="1" lang="en-US" altLang="zh-CN" sz="1400" dirty="0" err="1">
                <a:ea typeface="Bangla MN" charset="0"/>
                <a:cs typeface="Bangla MN" charset="0"/>
              </a:rPr>
              <a:t>rbx</a:t>
            </a:r>
            <a:endParaRPr kumimoji="1" lang="en-US" altLang="zh-CN" sz="1400" dirty="0">
              <a:ea typeface="Bangla MN" charset="0"/>
              <a:cs typeface="Bangla MN" charset="0"/>
            </a:endParaRPr>
          </a:p>
        </p:txBody>
      </p:sp>
      <p:sp>
        <p:nvSpPr>
          <p:cNvPr id="44" name="文本框 43"/>
          <p:cNvSpPr txBox="1"/>
          <p:nvPr/>
        </p:nvSpPr>
        <p:spPr>
          <a:xfrm>
            <a:off x="6084822" y="2924945"/>
            <a:ext cx="1439506" cy="287323"/>
          </a:xfrm>
          <a:prstGeom prst="rect">
            <a:avLst/>
          </a:prstGeom>
          <a:noFill/>
        </p:spPr>
        <p:txBody>
          <a:bodyPr wrap="square" rtlCol="0">
            <a:spAutoFit/>
          </a:bodyPr>
          <a:lstStyle/>
          <a:p>
            <a:r>
              <a:rPr kumimoji="1" lang="en-US" altLang="zh-CN" sz="1400" dirty="0">
                <a:ea typeface="Bangla MN" charset="0"/>
                <a:cs typeface="Bangla MN" charset="0"/>
                <a:sym typeface="Wingdings"/>
              </a:rPr>
              <a:t>Access </a:t>
            </a:r>
            <a:r>
              <a:rPr kumimoji="1" lang="en-US" altLang="zh-CN" sz="1400" dirty="0" err="1">
                <a:effectLst>
                  <a:outerShdw blurRad="63500" sx="102000" sy="102000" algn="ctr" rotWithShape="0">
                    <a:prstClr val="black">
                      <a:alpha val="40000"/>
                    </a:prstClr>
                  </a:outerShdw>
                </a:effectLst>
                <a:ea typeface="Bangla MN" charset="0"/>
                <a:cs typeface="Bangla MN" charset="0"/>
                <a:sym typeface="Wingdings"/>
              </a:rPr>
              <a:t>buf</a:t>
            </a:r>
            <a:r>
              <a:rPr kumimoji="1" lang="en-US" altLang="zh-CN" sz="1400" dirty="0">
                <a:effectLst>
                  <a:outerShdw blurRad="63500" sx="102000" sy="102000" algn="ctr" rotWithShape="0">
                    <a:prstClr val="black">
                      <a:alpha val="40000"/>
                    </a:prstClr>
                  </a:outerShdw>
                </a:effectLst>
                <a:ea typeface="Bangla MN" charset="0"/>
                <a:cs typeface="Bangla MN" charset="0"/>
                <a:sym typeface="Wingdings"/>
              </a:rPr>
              <a:t>[1]</a:t>
            </a:r>
            <a:endParaRPr kumimoji="1" lang="en-US" altLang="zh-CN" sz="1400" dirty="0">
              <a:ea typeface="Bangla MN" charset="0"/>
              <a:cs typeface="Bangla MN" charset="0"/>
              <a:sym typeface="Wingdings"/>
            </a:endParaRPr>
          </a:p>
        </p:txBody>
      </p:sp>
      <p:cxnSp>
        <p:nvCxnSpPr>
          <p:cNvPr id="47" name="直线箭头连接符 46"/>
          <p:cNvCxnSpPr/>
          <p:nvPr/>
        </p:nvCxnSpPr>
        <p:spPr>
          <a:xfrm>
            <a:off x="6283871" y="5121816"/>
            <a:ext cx="0" cy="246222"/>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aphicFrame>
        <p:nvGraphicFramePr>
          <p:cNvPr id="46" name="表格 45"/>
          <p:cNvGraphicFramePr>
            <a:graphicFrameLocks noGrp="1"/>
          </p:cNvGraphicFramePr>
          <p:nvPr>
            <p:extLst/>
          </p:nvPr>
        </p:nvGraphicFramePr>
        <p:xfrm>
          <a:off x="3579299" y="4743993"/>
          <a:ext cx="1157165" cy="822960"/>
        </p:xfrm>
        <a:graphic>
          <a:graphicData uri="http://schemas.openxmlformats.org/drawingml/2006/table">
            <a:tbl>
              <a:tblPr firstRow="1" bandRow="1">
                <a:effectLst>
                  <a:outerShdw blurRad="63500" sx="102000" sy="102000" algn="ctr" rotWithShape="0">
                    <a:prstClr val="black">
                      <a:alpha val="40000"/>
                    </a:prstClr>
                  </a:outerShdw>
                </a:effectLst>
                <a:tableStyleId>{7E9639D4-E3E2-4D34-9284-5A2195B3D0D7}</a:tableStyleId>
              </a:tblPr>
              <a:tblGrid>
                <a:gridCol w="1157165">
                  <a:extLst>
                    <a:ext uri="{9D8B030D-6E8A-4147-A177-3AD203B41FA5}">
                      <a16:colId xmlns:a16="http://schemas.microsoft.com/office/drawing/2014/main" val="20000"/>
                    </a:ext>
                  </a:extLst>
                </a:gridCol>
              </a:tblGrid>
              <a:tr h="117404">
                <a:tc>
                  <a:txBody>
                    <a:bodyPr/>
                    <a:lstStyle/>
                    <a:p>
                      <a:pPr algn="ctr"/>
                      <a:r>
                        <a:rPr lang="en-US" altLang="zh-CN" sz="900" dirty="0">
                          <a:solidFill>
                            <a:schemeClr val="tx1"/>
                          </a:solidFill>
                        </a:rPr>
                        <a:t>Key = 1</a:t>
                      </a:r>
                      <a:endParaRPr lang="zh-CN" altLang="en-US" sz="900" dirty="0">
                        <a:solidFill>
                          <a:schemeClr val="tx1"/>
                        </a:solidFill>
                      </a:endParaRPr>
                    </a:p>
                  </a:txBody>
                  <a:tcPr marL="72000" marR="72000" marT="0" marB="0">
                    <a:lnL w="19050" cap="flat" cmpd="sng" algn="ctr">
                      <a:solidFill>
                        <a:srgbClr val="FF0066"/>
                      </a:solidFill>
                      <a:prstDash val="solid"/>
                      <a:round/>
                      <a:headEnd type="none" w="med" len="med"/>
                      <a:tailEnd type="none" w="med" len="med"/>
                    </a:lnL>
                    <a:lnR w="19050" cap="flat" cmpd="sng" algn="ctr">
                      <a:solidFill>
                        <a:srgbClr val="FF0066"/>
                      </a:solidFill>
                      <a:prstDash val="solid"/>
                      <a:round/>
                      <a:headEnd type="none" w="med" len="med"/>
                      <a:tailEnd type="none" w="med" len="med"/>
                    </a:lnR>
                    <a:lnT w="19050" cap="flat" cmpd="sng" algn="ctr">
                      <a:solidFill>
                        <a:srgbClr val="FF0066"/>
                      </a:solidFill>
                      <a:prstDash val="solid"/>
                      <a:round/>
                      <a:headEnd type="none" w="med" len="med"/>
                      <a:tailEnd type="none" w="med" len="med"/>
                    </a:lnT>
                    <a:lnB w="19050" cap="flat" cmpd="sng" algn="ctr">
                      <a:solidFill>
                        <a:srgbClr val="FF0066"/>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17404">
                <a:tc>
                  <a:txBody>
                    <a:bodyPr/>
                    <a:lstStyle/>
                    <a:p>
                      <a:pPr algn="ctr"/>
                      <a:endParaRPr lang="zh-CN" altLang="en-US" sz="900" dirty="0">
                        <a:solidFill>
                          <a:schemeClr val="tx1"/>
                        </a:solidFill>
                      </a:endParaRPr>
                    </a:p>
                  </a:txBody>
                  <a:tcPr marL="72000" marR="72000" marT="0" marB="0">
                    <a:lnT w="19050" cap="flat" cmpd="sng" algn="ctr">
                      <a:solidFill>
                        <a:srgbClr val="FF0066"/>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102870">
                <a:tc>
                  <a:txBody>
                    <a:bodyPr/>
                    <a:lstStyle/>
                    <a:p>
                      <a:pPr algn="ctr"/>
                      <a:endParaRPr lang="zh-CN" altLang="en-US" sz="900" b="1" dirty="0">
                        <a:solidFill>
                          <a:schemeClr val="tx1"/>
                        </a:solidFill>
                      </a:endParaRPr>
                    </a:p>
                  </a:txBody>
                  <a:tcPr marL="72000" marR="72000" marT="0" marB="0">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02870">
                <a:tc>
                  <a:txBody>
                    <a:bodyPr/>
                    <a:lstStyle/>
                    <a:p>
                      <a:pPr algn="ctr"/>
                      <a:endParaRPr lang="zh-CN" altLang="en-US" sz="900" b="1" dirty="0">
                        <a:solidFill>
                          <a:schemeClr val="tx1"/>
                        </a:solidFill>
                      </a:endParaRPr>
                    </a:p>
                  </a:txBody>
                  <a:tcPr marL="72000" marR="7200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02870">
                <a:tc>
                  <a:txBody>
                    <a:bodyPr/>
                    <a:lstStyle/>
                    <a:p>
                      <a:pPr algn="ctr"/>
                      <a:endParaRPr lang="zh-CN" altLang="en-US" sz="900" b="1" dirty="0">
                        <a:solidFill>
                          <a:schemeClr val="tx1"/>
                        </a:solidFill>
                      </a:endParaRPr>
                    </a:p>
                  </a:txBody>
                  <a:tcPr marL="72000" marR="72000" marT="0" marB="0">
                    <a:lnT w="952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4"/>
                  </a:ext>
                </a:extLst>
              </a:tr>
              <a:tr h="102870">
                <a:tc>
                  <a:txBody>
                    <a:bodyPr/>
                    <a:lstStyle/>
                    <a:p>
                      <a:pPr algn="ctr"/>
                      <a:endParaRPr lang="zh-CN" altLang="en-US" sz="900" b="1" dirty="0">
                        <a:solidFill>
                          <a:schemeClr val="tx1"/>
                        </a:solidFill>
                      </a:endParaRPr>
                    </a:p>
                  </a:txBody>
                  <a:tcPr marL="72000" marR="72000" marT="0" marB="0">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66060119"/>
      </p:ext>
    </p:extLst>
  </p:cSld>
  <p:clrMapOvr>
    <a:masterClrMapping/>
  </p:clrMapOvr>
  <mc:AlternateContent xmlns:mc="http://schemas.openxmlformats.org/markup-compatibility/2006" xmlns:p14="http://schemas.microsoft.com/office/powerpoint/2010/main">
    <mc:Choice Requires="p14">
      <p:transition spd="slow" p14:dur="2000" advTm="23980"/>
    </mc:Choice>
    <mc:Fallback xmlns="">
      <p:transition spd="slow" advTm="239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4" grpId="0"/>
      <p:bldP spid="27" grpId="0"/>
      <p:bldP spid="28" grpId="0" animBg="1"/>
      <p:bldP spid="29" grpId="0" animBg="1"/>
      <p:bldP spid="43" grpId="0"/>
      <p:bldP spid="4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剪去单角的矩形 15"/>
          <p:cNvSpPr/>
          <p:nvPr/>
        </p:nvSpPr>
        <p:spPr>
          <a:xfrm>
            <a:off x="3595483" y="1937858"/>
            <a:ext cx="4091413" cy="2002178"/>
          </a:xfrm>
          <a:prstGeom prst="snip1Rect">
            <a:avLst>
              <a:gd name="adj" fmla="val 0"/>
            </a:avLst>
          </a:prstGeom>
          <a:solidFill>
            <a:schemeClr val="bg1"/>
          </a:solidFill>
          <a:ln w="15875">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ea typeface="Bangla MN" charset="0"/>
              <a:cs typeface="Bangla MN" charset="0"/>
            </a:endParaRPr>
          </a:p>
        </p:txBody>
      </p:sp>
      <p:sp>
        <p:nvSpPr>
          <p:cNvPr id="55" name="文本框 54"/>
          <p:cNvSpPr txBox="1"/>
          <p:nvPr/>
        </p:nvSpPr>
        <p:spPr>
          <a:xfrm>
            <a:off x="3995937" y="3356992"/>
            <a:ext cx="1958897" cy="481222"/>
          </a:xfrm>
          <a:prstGeom prst="rect">
            <a:avLst/>
          </a:prstGeom>
          <a:noFill/>
        </p:spPr>
        <p:txBody>
          <a:bodyPr wrap="square" rtlCol="0">
            <a:spAutoFit/>
          </a:bodyPr>
          <a:lstStyle/>
          <a:p>
            <a:pPr algn="ctr"/>
            <a:r>
              <a:rPr kumimoji="1" lang="en-US" altLang="zh-CN" sz="1400" dirty="0">
                <a:ea typeface="Bangla MN" charset="0"/>
                <a:cs typeface="Bangla MN" charset="0"/>
                <a:sym typeface="Wingdings"/>
              </a:rPr>
              <a:t>Rollback status</a:t>
            </a:r>
            <a:r>
              <a:rPr kumimoji="1" lang="en-US" altLang="zh-CN" sz="1400" dirty="0">
                <a:solidFill>
                  <a:srgbClr val="FF0066"/>
                </a:solidFill>
                <a:ea typeface="Bangla MN" charset="0"/>
                <a:cs typeface="Bangla MN" charset="0"/>
                <a:sym typeface="Wingdings"/>
              </a:rPr>
              <a:t> </a:t>
            </a:r>
          </a:p>
          <a:p>
            <a:pPr algn="ctr"/>
            <a:r>
              <a:rPr kumimoji="1" lang="en-US" altLang="zh-CN" sz="1400" dirty="0">
                <a:solidFill>
                  <a:srgbClr val="FF0066"/>
                </a:solidFill>
                <a:ea typeface="Bangla MN" charset="0"/>
                <a:cs typeface="Bangla MN" charset="0"/>
                <a:sym typeface="Wingdings"/>
              </a:rPr>
              <a:t>w/o cache status!</a:t>
            </a:r>
          </a:p>
        </p:txBody>
      </p:sp>
      <p:sp>
        <p:nvSpPr>
          <p:cNvPr id="4" name="Slide Number Placeholder 3"/>
          <p:cNvSpPr>
            <a:spLocks noGrp="1"/>
          </p:cNvSpPr>
          <p:nvPr>
            <p:ph type="sldNum" sz="quarter" idx="12"/>
          </p:nvPr>
        </p:nvSpPr>
        <p:spPr>
          <a:xfrm>
            <a:off x="8316416" y="5639433"/>
            <a:ext cx="648072" cy="273844"/>
          </a:xfrm>
        </p:spPr>
        <p:txBody>
          <a:bodyPr/>
          <a:lstStyle/>
          <a:p>
            <a:r>
              <a:rPr lang="en-US" altLang="zh-CN" sz="1800" dirty="0">
                <a:solidFill>
                  <a:schemeClr val="tx1"/>
                </a:solidFill>
              </a:rPr>
              <a:t>3</a:t>
            </a:r>
            <a:endParaRPr lang="zh-CN" altLang="en-US" sz="1800" dirty="0">
              <a:solidFill>
                <a:schemeClr val="tx1"/>
              </a:solidFill>
            </a:endParaRPr>
          </a:p>
        </p:txBody>
      </p:sp>
      <p:sp>
        <p:nvSpPr>
          <p:cNvPr id="3" name="标题 1"/>
          <p:cNvSpPr>
            <a:spLocks noGrp="1"/>
          </p:cNvSpPr>
          <p:nvPr>
            <p:ph type="title"/>
          </p:nvPr>
        </p:nvSpPr>
        <p:spPr>
          <a:xfrm>
            <a:off x="287338" y="857251"/>
            <a:ext cx="8856662" cy="1063229"/>
          </a:xfrm>
        </p:spPr>
        <p:txBody>
          <a:bodyPr>
            <a:normAutofit/>
          </a:bodyPr>
          <a:lstStyle/>
          <a:p>
            <a:pPr algn="l">
              <a:defRPr/>
            </a:pPr>
            <a:r>
              <a:rPr lang="en-US" altLang="zh-TW" sz="3600" dirty="0">
                <a:effectLst>
                  <a:outerShdw blurRad="38100" dist="38100" dir="2700000" algn="tl">
                    <a:srgbClr val="C0C0C0"/>
                  </a:outerShdw>
                </a:effectLst>
                <a:latin typeface="+mn-lt"/>
              </a:rPr>
              <a:t>Meltdown</a:t>
            </a:r>
            <a:endParaRPr lang="zh-TW" altLang="en-US" sz="3600" baseline="30000" dirty="0">
              <a:solidFill>
                <a:srgbClr val="FF0066"/>
              </a:solidFill>
              <a:latin typeface="+mn-lt"/>
            </a:endParaRPr>
          </a:p>
        </p:txBody>
      </p:sp>
      <p:sp>
        <p:nvSpPr>
          <p:cNvPr id="5" name="Rectangle 4"/>
          <p:cNvSpPr/>
          <p:nvPr/>
        </p:nvSpPr>
        <p:spPr>
          <a:xfrm>
            <a:off x="0" y="1172767"/>
            <a:ext cx="287338" cy="432197"/>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b="1">
              <a:cs typeface="Consolas" pitchFamily="49" charset="0"/>
            </a:endParaRPr>
          </a:p>
        </p:txBody>
      </p:sp>
      <p:sp>
        <p:nvSpPr>
          <p:cNvPr id="7" name="文本框 6"/>
          <p:cNvSpPr txBox="1"/>
          <p:nvPr/>
        </p:nvSpPr>
        <p:spPr>
          <a:xfrm>
            <a:off x="1115617" y="4596260"/>
            <a:ext cx="1142163" cy="259430"/>
          </a:xfrm>
          <a:prstGeom prst="rect">
            <a:avLst/>
          </a:prstGeom>
          <a:noFill/>
        </p:spPr>
        <p:txBody>
          <a:bodyPr wrap="square" rtlCol="0">
            <a:spAutoFit/>
          </a:bodyPr>
          <a:lstStyle/>
          <a:p>
            <a:r>
              <a:rPr kumimoji="1" lang="en-US" altLang="zh-CN" sz="1200" dirty="0">
                <a:solidFill>
                  <a:srgbClr val="FF0066"/>
                </a:solidFill>
                <a:ea typeface="DengXian" charset="-122"/>
                <a:cs typeface="DengXian" charset="-122"/>
              </a:rPr>
              <a:t>key </a:t>
            </a:r>
            <a:r>
              <a:rPr kumimoji="1" lang="en-US" altLang="zh-CN" sz="1200" dirty="0">
                <a:ea typeface="DengXian" charset="-122"/>
                <a:cs typeface="DengXian" charset="-122"/>
              </a:rPr>
              <a:t>= 0x01</a:t>
            </a:r>
          </a:p>
        </p:txBody>
      </p:sp>
      <p:sp>
        <p:nvSpPr>
          <p:cNvPr id="8" name="文本框 7"/>
          <p:cNvSpPr txBox="1"/>
          <p:nvPr/>
        </p:nvSpPr>
        <p:spPr>
          <a:xfrm>
            <a:off x="32048" y="4755858"/>
            <a:ext cx="780224" cy="245516"/>
          </a:xfrm>
          <a:prstGeom prst="rect">
            <a:avLst/>
          </a:prstGeom>
          <a:noFill/>
        </p:spPr>
        <p:txBody>
          <a:bodyPr wrap="square" rtlCol="0">
            <a:spAutoFit/>
          </a:bodyPr>
          <a:lstStyle/>
          <a:p>
            <a:pPr algn="ctr"/>
            <a:r>
              <a:rPr kumimoji="1" lang="en-US" altLang="zh-CN" sz="1100" dirty="0">
                <a:ea typeface="DengXian" charset="-122"/>
                <a:cs typeface="DengXian" charset="-122"/>
              </a:rPr>
              <a:t>Kernel</a:t>
            </a:r>
            <a:endParaRPr kumimoji="1" lang="zh-CN" altLang="en-US" sz="1600" dirty="0">
              <a:ea typeface="DengXian" charset="-122"/>
              <a:cs typeface="DengXian" charset="-122"/>
            </a:endParaRPr>
          </a:p>
        </p:txBody>
      </p:sp>
      <p:sp>
        <p:nvSpPr>
          <p:cNvPr id="9" name="文本框 8"/>
          <p:cNvSpPr txBox="1"/>
          <p:nvPr/>
        </p:nvSpPr>
        <p:spPr>
          <a:xfrm>
            <a:off x="90174" y="5129929"/>
            <a:ext cx="586684" cy="245516"/>
          </a:xfrm>
          <a:prstGeom prst="rect">
            <a:avLst/>
          </a:prstGeom>
          <a:noFill/>
        </p:spPr>
        <p:txBody>
          <a:bodyPr wrap="square" rtlCol="0">
            <a:spAutoFit/>
          </a:bodyPr>
          <a:lstStyle/>
          <a:p>
            <a:pPr algn="ctr"/>
            <a:r>
              <a:rPr kumimoji="1" lang="en-US" altLang="zh-CN" sz="1100" dirty="0">
                <a:ea typeface="DengXian" charset="-122"/>
                <a:cs typeface="DengXian" charset="-122"/>
              </a:rPr>
              <a:t>User</a:t>
            </a:r>
            <a:endParaRPr kumimoji="1" lang="zh-CN" altLang="en-US" sz="1600" dirty="0">
              <a:ea typeface="DengXian" charset="-122"/>
              <a:cs typeface="DengXian" charset="-122"/>
            </a:endParaRPr>
          </a:p>
        </p:txBody>
      </p:sp>
      <p:cxnSp>
        <p:nvCxnSpPr>
          <p:cNvPr id="10" name="直线连接符 9"/>
          <p:cNvCxnSpPr/>
          <p:nvPr/>
        </p:nvCxnSpPr>
        <p:spPr>
          <a:xfrm>
            <a:off x="380433" y="5071374"/>
            <a:ext cx="1769250"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6540" y="4475756"/>
            <a:ext cx="311664" cy="461233"/>
          </a:xfrm>
          <a:prstGeom prst="rect">
            <a:avLst/>
          </a:prstGeom>
          <a:solidFill>
            <a:schemeClr val="bg1"/>
          </a:solidFill>
        </p:spPr>
      </p:pic>
      <p:pic>
        <p:nvPicPr>
          <p:cNvPr id="17" name="图片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39262" y="1649787"/>
            <a:ext cx="546620" cy="546620"/>
          </a:xfrm>
          <a:prstGeom prst="rect">
            <a:avLst/>
          </a:prstGeom>
        </p:spPr>
      </p:pic>
      <p:sp>
        <p:nvSpPr>
          <p:cNvPr id="18" name="文本框 17"/>
          <p:cNvSpPr txBox="1"/>
          <p:nvPr/>
        </p:nvSpPr>
        <p:spPr>
          <a:xfrm>
            <a:off x="3157022" y="1389247"/>
            <a:ext cx="876921" cy="287323"/>
          </a:xfrm>
          <a:prstGeom prst="rect">
            <a:avLst/>
          </a:prstGeom>
          <a:noFill/>
        </p:spPr>
        <p:txBody>
          <a:bodyPr wrap="square" rtlCol="0">
            <a:spAutoFit/>
          </a:bodyPr>
          <a:lstStyle/>
          <a:p>
            <a:pPr algn="ctr"/>
            <a:r>
              <a:rPr kumimoji="1" lang="en-US" altLang="zh-CN" sz="1400" dirty="0">
                <a:ea typeface="Bangla MN" charset="0"/>
                <a:cs typeface="Bangla MN" charset="0"/>
              </a:rPr>
              <a:t>CPU</a:t>
            </a:r>
            <a:endParaRPr kumimoji="1" lang="zh-CN" altLang="en-US" sz="1400" dirty="0">
              <a:ea typeface="Bangla MN" charset="0"/>
              <a:cs typeface="Bangla MN" charset="0"/>
            </a:endParaRPr>
          </a:p>
        </p:txBody>
      </p:sp>
      <p:cxnSp>
        <p:nvCxnSpPr>
          <p:cNvPr id="19" name="直线连接符 18"/>
          <p:cNvCxnSpPr/>
          <p:nvPr/>
        </p:nvCxnSpPr>
        <p:spPr>
          <a:xfrm>
            <a:off x="6012160" y="2076762"/>
            <a:ext cx="0" cy="12082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72526" y="2420889"/>
            <a:ext cx="1986832" cy="287323"/>
          </a:xfrm>
          <a:prstGeom prst="rect">
            <a:avLst/>
          </a:prstGeom>
          <a:noFill/>
        </p:spPr>
        <p:txBody>
          <a:bodyPr wrap="square" rtlCol="0">
            <a:spAutoFit/>
          </a:bodyPr>
          <a:lstStyle/>
          <a:p>
            <a:r>
              <a:rPr kumimoji="1" lang="en-US" altLang="zh-CN" sz="1400" dirty="0">
                <a:ea typeface="Bangla MN" charset="0"/>
                <a:cs typeface="Bangla MN" charset="0"/>
              </a:rPr>
              <a:t>Load </a:t>
            </a:r>
            <a:r>
              <a:rPr kumimoji="1" lang="en-US" altLang="zh-CN" sz="1400" dirty="0">
                <a:solidFill>
                  <a:srgbClr val="FF0066"/>
                </a:solidFill>
                <a:ea typeface="Bangla MN" charset="0"/>
                <a:cs typeface="Bangla MN" charset="0"/>
              </a:rPr>
              <a:t>key</a:t>
            </a:r>
            <a:r>
              <a:rPr kumimoji="1" lang="en-US" altLang="zh-CN" sz="1400" dirty="0">
                <a:ea typeface="Bangla MN" charset="0"/>
                <a:cs typeface="Bangla MN" charset="0"/>
              </a:rPr>
              <a:t>, %</a:t>
            </a:r>
            <a:r>
              <a:rPr kumimoji="1" lang="en-US" altLang="zh-CN" sz="1400" dirty="0" err="1">
                <a:ea typeface="Bangla MN" charset="0"/>
                <a:cs typeface="Bangla MN" charset="0"/>
              </a:rPr>
              <a:t>rax</a:t>
            </a:r>
            <a:endParaRPr kumimoji="1" lang="en-US" altLang="zh-CN" sz="1400" dirty="0">
              <a:ea typeface="Bangla MN" charset="0"/>
              <a:cs typeface="Bangla MN" charset="0"/>
            </a:endParaRPr>
          </a:p>
        </p:txBody>
      </p:sp>
      <p:sp>
        <p:nvSpPr>
          <p:cNvPr id="21" name="文本框 20"/>
          <p:cNvSpPr txBox="1"/>
          <p:nvPr/>
        </p:nvSpPr>
        <p:spPr>
          <a:xfrm>
            <a:off x="6084822" y="2420889"/>
            <a:ext cx="1439506" cy="287323"/>
          </a:xfrm>
          <a:prstGeom prst="rect">
            <a:avLst/>
          </a:prstGeom>
          <a:noFill/>
        </p:spPr>
        <p:txBody>
          <a:bodyPr wrap="square" rtlCol="0">
            <a:spAutoFit/>
          </a:bodyPr>
          <a:lstStyle/>
          <a:p>
            <a:r>
              <a:rPr kumimoji="1" lang="en-US" altLang="zh-CN" sz="1400" dirty="0">
                <a:ea typeface="Bangla MN" charset="0"/>
                <a:cs typeface="Bangla MN" charset="0"/>
              </a:rPr>
              <a:t>%</a:t>
            </a:r>
            <a:r>
              <a:rPr kumimoji="1" lang="en-US" altLang="zh-CN" sz="1400" dirty="0" err="1">
                <a:ea typeface="Bangla MN" charset="0"/>
                <a:cs typeface="Bangla MN" charset="0"/>
              </a:rPr>
              <a:t>rax</a:t>
            </a:r>
            <a:r>
              <a:rPr kumimoji="1" lang="en-US" altLang="zh-CN" sz="1400" dirty="0">
                <a:ea typeface="Bangla MN" charset="0"/>
                <a:cs typeface="Bangla MN" charset="0"/>
              </a:rPr>
              <a:t> = </a:t>
            </a:r>
            <a:r>
              <a:rPr kumimoji="1" lang="en-US" altLang="zh-CN" sz="1400" dirty="0">
                <a:effectLst>
                  <a:outerShdw blurRad="63500" sx="102000" sy="102000" algn="ctr" rotWithShape="0">
                    <a:prstClr val="black">
                      <a:alpha val="40000"/>
                    </a:prstClr>
                  </a:outerShdw>
                </a:effectLst>
                <a:ea typeface="Bangla MN" charset="0"/>
                <a:cs typeface="Bangla MN" charset="0"/>
              </a:rPr>
              <a:t>1</a:t>
            </a:r>
            <a:endParaRPr kumimoji="1" lang="en-US" altLang="zh-CN" sz="1400" dirty="0">
              <a:ea typeface="Bangla MN" charset="0"/>
              <a:cs typeface="Bangla MN" charset="0"/>
              <a:sym typeface="Wingdings"/>
            </a:endParaRPr>
          </a:p>
        </p:txBody>
      </p:sp>
      <p:sp>
        <p:nvSpPr>
          <p:cNvPr id="22" name="文本框 21"/>
          <p:cNvSpPr txBox="1"/>
          <p:nvPr/>
        </p:nvSpPr>
        <p:spPr>
          <a:xfrm>
            <a:off x="4129162" y="1992955"/>
            <a:ext cx="1162919" cy="287323"/>
          </a:xfrm>
          <a:prstGeom prst="rect">
            <a:avLst/>
          </a:prstGeom>
          <a:noFill/>
        </p:spPr>
        <p:txBody>
          <a:bodyPr wrap="square" rtlCol="0">
            <a:spAutoFit/>
          </a:bodyPr>
          <a:lstStyle/>
          <a:p>
            <a:pPr algn="ctr"/>
            <a:r>
              <a:rPr kumimoji="1" lang="en-US" altLang="zh-CN" sz="1400" dirty="0">
                <a:ea typeface="Bangla MN" charset="0"/>
                <a:cs typeface="Bangla MN" charset="0"/>
              </a:rPr>
              <a:t>Instruction</a:t>
            </a:r>
            <a:endParaRPr kumimoji="1" lang="zh-CN" altLang="en-US" sz="1400" dirty="0">
              <a:ea typeface="Bangla MN" charset="0"/>
              <a:cs typeface="Bangla MN" charset="0"/>
            </a:endParaRPr>
          </a:p>
        </p:txBody>
      </p:sp>
      <p:sp>
        <p:nvSpPr>
          <p:cNvPr id="23" name="文本框 22"/>
          <p:cNvSpPr txBox="1"/>
          <p:nvPr/>
        </p:nvSpPr>
        <p:spPr>
          <a:xfrm>
            <a:off x="6236162" y="1978752"/>
            <a:ext cx="1000135" cy="287323"/>
          </a:xfrm>
          <a:prstGeom prst="rect">
            <a:avLst/>
          </a:prstGeom>
          <a:noFill/>
        </p:spPr>
        <p:txBody>
          <a:bodyPr wrap="square" rtlCol="0">
            <a:spAutoFit/>
          </a:bodyPr>
          <a:lstStyle/>
          <a:p>
            <a:pPr algn="ctr"/>
            <a:r>
              <a:rPr kumimoji="1" lang="en-US" altLang="zh-CN" sz="1400" dirty="0">
                <a:ea typeface="Bangla MN" charset="0"/>
                <a:cs typeface="Bangla MN" charset="0"/>
              </a:rPr>
              <a:t>Effect</a:t>
            </a:r>
            <a:endParaRPr kumimoji="1" lang="zh-CN" altLang="en-US" sz="1400" dirty="0">
              <a:ea typeface="Bangla MN" charset="0"/>
              <a:cs typeface="Bangla MN" charset="0"/>
            </a:endParaRPr>
          </a:p>
        </p:txBody>
      </p:sp>
      <p:sp>
        <p:nvSpPr>
          <p:cNvPr id="24" name="文本框 23"/>
          <p:cNvSpPr txBox="1"/>
          <p:nvPr/>
        </p:nvSpPr>
        <p:spPr>
          <a:xfrm>
            <a:off x="2149684" y="2824518"/>
            <a:ext cx="1126169" cy="481222"/>
          </a:xfrm>
          <a:prstGeom prst="rect">
            <a:avLst/>
          </a:prstGeom>
          <a:noFill/>
        </p:spPr>
        <p:txBody>
          <a:bodyPr wrap="square" rtlCol="0">
            <a:spAutoFit/>
          </a:bodyPr>
          <a:lstStyle/>
          <a:p>
            <a:pPr algn="ctr"/>
            <a:r>
              <a:rPr kumimoji="1" lang="en-US" altLang="zh-CN" sz="1400" dirty="0">
                <a:ea typeface="Bangla MN" charset="0"/>
                <a:cs typeface="Bangla MN" charset="0"/>
              </a:rPr>
              <a:t>Reorder</a:t>
            </a:r>
          </a:p>
          <a:p>
            <a:pPr algn="ctr"/>
            <a:r>
              <a:rPr kumimoji="1" lang="en-US" altLang="zh-CN" sz="1400" dirty="0">
                <a:ea typeface="Bangla MN" charset="0"/>
                <a:cs typeface="Bangla MN" charset="0"/>
              </a:rPr>
              <a:t>Execution</a:t>
            </a:r>
            <a:endParaRPr kumimoji="1" lang="zh-CN" altLang="en-US" sz="1400" dirty="0">
              <a:ea typeface="Bangla MN" charset="0"/>
              <a:cs typeface="Bangla MN" charset="0"/>
            </a:endParaRPr>
          </a:p>
        </p:txBody>
      </p:sp>
      <p:cxnSp>
        <p:nvCxnSpPr>
          <p:cNvPr id="25" name="直线箭头连接符 24"/>
          <p:cNvCxnSpPr/>
          <p:nvPr/>
        </p:nvCxnSpPr>
        <p:spPr>
          <a:xfrm>
            <a:off x="3361254" y="2780928"/>
            <a:ext cx="0" cy="7255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连接符 25"/>
          <p:cNvCxnSpPr/>
          <p:nvPr/>
        </p:nvCxnSpPr>
        <p:spPr>
          <a:xfrm>
            <a:off x="3266819" y="2780928"/>
            <a:ext cx="188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804806" y="2420888"/>
            <a:ext cx="1602154" cy="481222"/>
          </a:xfrm>
          <a:prstGeom prst="rect">
            <a:avLst/>
          </a:prstGeom>
          <a:noFill/>
        </p:spPr>
        <p:txBody>
          <a:bodyPr wrap="square" rtlCol="0">
            <a:spAutoFit/>
          </a:bodyPr>
          <a:lstStyle/>
          <a:p>
            <a:pPr algn="ctr"/>
            <a:r>
              <a:rPr kumimoji="1" lang="en-US" altLang="zh-CN" sz="1400" dirty="0">
                <a:solidFill>
                  <a:srgbClr val="FF0066"/>
                </a:solidFill>
                <a:ea typeface="Bangla MN" charset="0"/>
                <a:cs typeface="Bangla MN" charset="0"/>
              </a:rPr>
              <a:t>Permission Error!</a:t>
            </a:r>
            <a:endParaRPr kumimoji="1" lang="zh-CN" altLang="en-US" sz="1400" dirty="0">
              <a:solidFill>
                <a:srgbClr val="FF0066"/>
              </a:solidFill>
              <a:ea typeface="Bangla MN" charset="0"/>
              <a:cs typeface="Bangla MN" charset="0"/>
            </a:endParaRPr>
          </a:p>
        </p:txBody>
      </p:sp>
      <p:sp>
        <p:nvSpPr>
          <p:cNvPr id="28" name="椭圆 27"/>
          <p:cNvSpPr/>
          <p:nvPr/>
        </p:nvSpPr>
        <p:spPr>
          <a:xfrm>
            <a:off x="3707904" y="2464693"/>
            <a:ext cx="220166" cy="220166"/>
          </a:xfrm>
          <a:prstGeom prst="ellipse">
            <a:avLst/>
          </a:prstGeom>
          <a:solidFill>
            <a:schemeClr val="bg1"/>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dirty="0">
                <a:solidFill>
                  <a:srgbClr val="FF0066"/>
                </a:solidFill>
                <a:ea typeface="Bangla MN" charset="0"/>
                <a:cs typeface="Bangla MN" charset="0"/>
              </a:rPr>
              <a:t>1</a:t>
            </a:r>
            <a:endParaRPr kumimoji="1" lang="zh-CN" altLang="en-US" b="1" dirty="0">
              <a:solidFill>
                <a:srgbClr val="FF0066"/>
              </a:solidFill>
              <a:ea typeface="Bangla MN" charset="0"/>
              <a:cs typeface="Bangla MN" charset="0"/>
            </a:endParaRPr>
          </a:p>
        </p:txBody>
      </p:sp>
      <p:sp>
        <p:nvSpPr>
          <p:cNvPr id="29" name="椭圆 28"/>
          <p:cNvSpPr/>
          <p:nvPr/>
        </p:nvSpPr>
        <p:spPr>
          <a:xfrm>
            <a:off x="3707904" y="2968749"/>
            <a:ext cx="220166" cy="220166"/>
          </a:xfrm>
          <a:prstGeom prst="ellipse">
            <a:avLst/>
          </a:prstGeom>
          <a:solidFill>
            <a:schemeClr val="bg1"/>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dirty="0">
                <a:solidFill>
                  <a:srgbClr val="FF0066"/>
                </a:solidFill>
                <a:ea typeface="Bangla MN" charset="0"/>
                <a:cs typeface="Bangla MN" charset="0"/>
              </a:rPr>
              <a:t>2</a:t>
            </a:r>
            <a:endParaRPr kumimoji="1" lang="zh-CN" altLang="en-US" b="1" dirty="0">
              <a:solidFill>
                <a:srgbClr val="FF0066"/>
              </a:solidFill>
              <a:ea typeface="Bangla MN" charset="0"/>
              <a:cs typeface="Bangla MN" charset="0"/>
            </a:endParaRPr>
          </a:p>
        </p:txBody>
      </p:sp>
      <p:sp>
        <p:nvSpPr>
          <p:cNvPr id="30" name="文本框 29"/>
          <p:cNvSpPr txBox="1"/>
          <p:nvPr/>
        </p:nvSpPr>
        <p:spPr>
          <a:xfrm>
            <a:off x="3275857" y="4365105"/>
            <a:ext cx="876921" cy="287323"/>
          </a:xfrm>
          <a:prstGeom prst="rect">
            <a:avLst/>
          </a:prstGeom>
          <a:solidFill>
            <a:schemeClr val="bg1"/>
          </a:solidFill>
        </p:spPr>
        <p:txBody>
          <a:bodyPr wrap="square" rtlCol="0">
            <a:spAutoFit/>
          </a:bodyPr>
          <a:lstStyle/>
          <a:p>
            <a:pPr algn="ctr"/>
            <a:r>
              <a:rPr kumimoji="1" lang="en-US" altLang="zh-CN" sz="1400" dirty="0">
                <a:ea typeface="Bangla MN" charset="0"/>
                <a:cs typeface="Bangla MN" charset="0"/>
              </a:rPr>
              <a:t>Cache</a:t>
            </a:r>
            <a:endParaRPr kumimoji="1" lang="zh-CN" altLang="en-US" sz="1400" dirty="0">
              <a:ea typeface="Bangla MN" charset="0"/>
              <a:cs typeface="Bangla MN" charset="0"/>
            </a:endParaRPr>
          </a:p>
        </p:txBody>
      </p:sp>
      <p:sp>
        <p:nvSpPr>
          <p:cNvPr id="31" name="文本框 30"/>
          <p:cNvSpPr txBox="1"/>
          <p:nvPr/>
        </p:nvSpPr>
        <p:spPr>
          <a:xfrm>
            <a:off x="5681615" y="4365105"/>
            <a:ext cx="1047414" cy="287323"/>
          </a:xfrm>
          <a:prstGeom prst="rect">
            <a:avLst/>
          </a:prstGeom>
          <a:solidFill>
            <a:schemeClr val="bg1"/>
          </a:solidFill>
        </p:spPr>
        <p:txBody>
          <a:bodyPr wrap="square" rtlCol="0">
            <a:spAutoFit/>
          </a:bodyPr>
          <a:lstStyle/>
          <a:p>
            <a:r>
              <a:rPr kumimoji="1" lang="en-US" altLang="zh-CN" sz="1400" dirty="0">
                <a:ea typeface="Bangla MN" charset="0"/>
                <a:cs typeface="Bangla MN" charset="0"/>
              </a:rPr>
              <a:t>Memory</a:t>
            </a:r>
            <a:r>
              <a:rPr kumimoji="1" lang="zh-CN" altLang="en-US" sz="1400" dirty="0">
                <a:ea typeface="Bangla MN" charset="0"/>
                <a:cs typeface="Bangla MN" charset="0"/>
              </a:rPr>
              <a:t> </a:t>
            </a:r>
          </a:p>
        </p:txBody>
      </p:sp>
      <p:sp>
        <p:nvSpPr>
          <p:cNvPr id="39" name="文本框 38"/>
          <p:cNvSpPr txBox="1"/>
          <p:nvPr/>
        </p:nvSpPr>
        <p:spPr>
          <a:xfrm>
            <a:off x="5508105" y="5320732"/>
            <a:ext cx="1551535" cy="453329"/>
          </a:xfrm>
          <a:prstGeom prst="rect">
            <a:avLst/>
          </a:prstGeom>
          <a:noFill/>
        </p:spPr>
        <p:txBody>
          <a:bodyPr wrap="square" rtlCol="0">
            <a:spAutoFit/>
          </a:bodyPr>
          <a:lstStyle/>
          <a:p>
            <a:pPr algn="ctr"/>
            <a:r>
              <a:rPr kumimoji="1" lang="en-US" altLang="zh-CN" sz="1400" dirty="0" err="1">
                <a:ea typeface="Bangla MN" charset="0"/>
                <a:cs typeface="Bangla MN" charset="0"/>
              </a:rPr>
              <a:t>buf</a:t>
            </a:r>
            <a:r>
              <a:rPr kumimoji="1" lang="en-US" altLang="zh-CN" sz="1400" dirty="0">
                <a:ea typeface="Bangla MN" charset="0"/>
                <a:cs typeface="Bangla MN" charset="0"/>
              </a:rPr>
              <a:t> </a:t>
            </a:r>
          </a:p>
          <a:p>
            <a:pPr algn="ctr"/>
            <a:r>
              <a:rPr kumimoji="1" lang="en-US" altLang="zh-CN" sz="1200" dirty="0">
                <a:ea typeface="Bangla MN" charset="0"/>
                <a:cs typeface="Bangla MN" charset="0"/>
              </a:rPr>
              <a:t>(Attack buffer)</a:t>
            </a:r>
            <a:endParaRPr kumimoji="1" lang="zh-CN" altLang="en-US" dirty="0">
              <a:ea typeface="Bangla MN" charset="0"/>
              <a:cs typeface="Bangla MN" charset="0"/>
            </a:endParaRPr>
          </a:p>
        </p:txBody>
      </p:sp>
      <p:pic>
        <p:nvPicPr>
          <p:cNvPr id="41" name="图片 4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7642" y="5268428"/>
            <a:ext cx="369461" cy="604390"/>
          </a:xfrm>
          <a:prstGeom prst="rect">
            <a:avLst/>
          </a:prstGeom>
        </p:spPr>
      </p:pic>
      <p:sp>
        <p:nvSpPr>
          <p:cNvPr id="42" name="文本框 41"/>
          <p:cNvSpPr txBox="1"/>
          <p:nvPr/>
        </p:nvSpPr>
        <p:spPr>
          <a:xfrm>
            <a:off x="1115617" y="5368038"/>
            <a:ext cx="1142163" cy="259430"/>
          </a:xfrm>
          <a:prstGeom prst="rect">
            <a:avLst/>
          </a:prstGeom>
          <a:noFill/>
        </p:spPr>
        <p:txBody>
          <a:bodyPr wrap="square" rtlCol="0">
            <a:spAutoFit/>
          </a:bodyPr>
          <a:lstStyle/>
          <a:p>
            <a:r>
              <a:rPr kumimoji="1" lang="en-US" altLang="zh-CN" sz="1200" dirty="0">
                <a:ea typeface="DengXian" charset="-122"/>
                <a:cs typeface="DengXian" charset="-122"/>
              </a:rPr>
              <a:t>Meltdown</a:t>
            </a:r>
          </a:p>
        </p:txBody>
      </p:sp>
      <p:graphicFrame>
        <p:nvGraphicFramePr>
          <p:cNvPr id="46" name="表格 45"/>
          <p:cNvGraphicFramePr>
            <a:graphicFrameLocks noGrp="1"/>
          </p:cNvGraphicFramePr>
          <p:nvPr/>
        </p:nvGraphicFramePr>
        <p:xfrm>
          <a:off x="3579299" y="4743993"/>
          <a:ext cx="1157165" cy="822960"/>
        </p:xfrm>
        <a:graphic>
          <a:graphicData uri="http://schemas.openxmlformats.org/drawingml/2006/table">
            <a:tbl>
              <a:tblPr firstRow="1" bandRow="1">
                <a:effectLst>
                  <a:outerShdw blurRad="63500" sx="102000" sy="102000" algn="ctr" rotWithShape="0">
                    <a:prstClr val="black">
                      <a:alpha val="40000"/>
                    </a:prstClr>
                  </a:outerShdw>
                </a:effectLst>
                <a:tableStyleId>{7E9639D4-E3E2-4D34-9284-5A2195B3D0D7}</a:tableStyleId>
              </a:tblPr>
              <a:tblGrid>
                <a:gridCol w="1157165">
                  <a:extLst>
                    <a:ext uri="{9D8B030D-6E8A-4147-A177-3AD203B41FA5}">
                      <a16:colId xmlns:a16="http://schemas.microsoft.com/office/drawing/2014/main" val="20000"/>
                    </a:ext>
                  </a:extLst>
                </a:gridCol>
              </a:tblGrid>
              <a:tr h="117404">
                <a:tc>
                  <a:txBody>
                    <a:bodyPr/>
                    <a:lstStyle/>
                    <a:p>
                      <a:pPr algn="ctr"/>
                      <a:r>
                        <a:rPr lang="en-US" altLang="zh-CN" sz="900" dirty="0">
                          <a:solidFill>
                            <a:schemeClr val="tx1"/>
                          </a:solidFill>
                        </a:rPr>
                        <a:t>Key = 1</a:t>
                      </a:r>
                      <a:endParaRPr lang="zh-CN" altLang="en-US" sz="900" dirty="0">
                        <a:solidFill>
                          <a:schemeClr val="tx1"/>
                        </a:solidFill>
                      </a:endParaRPr>
                    </a:p>
                  </a:txBody>
                  <a:tcPr marL="72000" marR="72000" marT="0" marB="0">
                    <a:lnL w="19050" cap="flat" cmpd="sng" algn="ctr">
                      <a:solidFill>
                        <a:srgbClr val="FF0066"/>
                      </a:solidFill>
                      <a:prstDash val="solid"/>
                      <a:round/>
                      <a:headEnd type="none" w="med" len="med"/>
                      <a:tailEnd type="none" w="med" len="med"/>
                    </a:lnL>
                    <a:lnR w="19050" cap="flat" cmpd="sng" algn="ctr">
                      <a:solidFill>
                        <a:srgbClr val="FF0066"/>
                      </a:solidFill>
                      <a:prstDash val="solid"/>
                      <a:round/>
                      <a:headEnd type="none" w="med" len="med"/>
                      <a:tailEnd type="none" w="med" len="med"/>
                    </a:lnR>
                    <a:lnT w="19050" cap="flat" cmpd="sng" algn="ctr">
                      <a:solidFill>
                        <a:srgbClr val="FF0066"/>
                      </a:solidFill>
                      <a:prstDash val="solid"/>
                      <a:round/>
                      <a:headEnd type="none" w="med" len="med"/>
                      <a:tailEnd type="none" w="med" len="med"/>
                    </a:lnT>
                    <a:lnB w="19050" cap="flat" cmpd="sng" algn="ctr">
                      <a:solidFill>
                        <a:srgbClr val="FF0066"/>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17404">
                <a:tc>
                  <a:txBody>
                    <a:bodyPr/>
                    <a:lstStyle/>
                    <a:p>
                      <a:pPr algn="ctr"/>
                      <a:endParaRPr lang="zh-CN" altLang="en-US" sz="900" dirty="0">
                        <a:solidFill>
                          <a:schemeClr val="tx1"/>
                        </a:solidFill>
                      </a:endParaRPr>
                    </a:p>
                  </a:txBody>
                  <a:tcPr marL="72000" marR="72000" marT="0" marB="0">
                    <a:lnT w="19050" cap="flat" cmpd="sng" algn="ctr">
                      <a:solidFill>
                        <a:srgbClr val="FF0066"/>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102870">
                <a:tc>
                  <a:txBody>
                    <a:bodyPr/>
                    <a:lstStyle/>
                    <a:p>
                      <a:pPr algn="ctr"/>
                      <a:endParaRPr lang="zh-CN" altLang="en-US" sz="900" b="1" dirty="0">
                        <a:solidFill>
                          <a:schemeClr val="tx1"/>
                        </a:solidFill>
                      </a:endParaRPr>
                    </a:p>
                  </a:txBody>
                  <a:tcPr marL="72000" marR="72000" marT="0" marB="0">
                    <a:lnB w="19050" cap="flat" cmpd="sng" algn="ctr">
                      <a:solidFill>
                        <a:srgbClr val="FF0066"/>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02870">
                <a:tc>
                  <a:txBody>
                    <a:bodyPr/>
                    <a:lstStyle/>
                    <a:p>
                      <a:pPr algn="ctr"/>
                      <a:r>
                        <a:rPr lang="en-US" altLang="zh-CN" sz="900" b="1" dirty="0" err="1">
                          <a:solidFill>
                            <a:schemeClr val="tx1"/>
                          </a:solidFill>
                        </a:rPr>
                        <a:t>buf</a:t>
                      </a:r>
                      <a:r>
                        <a:rPr lang="en-US" altLang="zh-CN" sz="900" b="1" dirty="0">
                          <a:solidFill>
                            <a:schemeClr val="tx1"/>
                          </a:solidFill>
                        </a:rPr>
                        <a:t>[1]</a:t>
                      </a:r>
                      <a:endParaRPr lang="zh-CN" altLang="en-US" sz="900" b="1" dirty="0">
                        <a:solidFill>
                          <a:schemeClr val="tx1"/>
                        </a:solidFill>
                      </a:endParaRPr>
                    </a:p>
                  </a:txBody>
                  <a:tcPr marL="72000" marR="72000" marT="0" marB="0">
                    <a:lnL w="19050" cap="flat" cmpd="sng" algn="ctr">
                      <a:solidFill>
                        <a:srgbClr val="FF0066"/>
                      </a:solidFill>
                      <a:prstDash val="solid"/>
                      <a:round/>
                      <a:headEnd type="none" w="med" len="med"/>
                      <a:tailEnd type="none" w="med" len="med"/>
                    </a:lnL>
                    <a:lnR w="19050" cap="flat" cmpd="sng" algn="ctr">
                      <a:solidFill>
                        <a:srgbClr val="FF0066"/>
                      </a:solidFill>
                      <a:prstDash val="solid"/>
                      <a:round/>
                      <a:headEnd type="none" w="med" len="med"/>
                      <a:tailEnd type="none" w="med" len="med"/>
                    </a:lnR>
                    <a:lnT w="19050" cap="flat" cmpd="sng" algn="ctr">
                      <a:solidFill>
                        <a:srgbClr val="FF0066"/>
                      </a:solidFill>
                      <a:prstDash val="solid"/>
                      <a:round/>
                      <a:headEnd type="none" w="med" len="med"/>
                      <a:tailEnd type="none" w="med" len="med"/>
                    </a:lnT>
                    <a:lnB w="19050" cap="flat" cmpd="sng" algn="ctr">
                      <a:solidFill>
                        <a:srgbClr val="FF0066"/>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02870">
                <a:tc>
                  <a:txBody>
                    <a:bodyPr/>
                    <a:lstStyle/>
                    <a:p>
                      <a:pPr algn="ctr"/>
                      <a:endParaRPr lang="zh-CN" altLang="en-US" sz="900" b="1" dirty="0">
                        <a:solidFill>
                          <a:schemeClr val="tx1"/>
                        </a:solidFill>
                      </a:endParaRPr>
                    </a:p>
                  </a:txBody>
                  <a:tcPr marL="72000" marR="72000" marT="0" marB="0">
                    <a:lnT w="19050" cap="flat" cmpd="sng" algn="ctr">
                      <a:solidFill>
                        <a:srgbClr val="FF0066"/>
                      </a:solidFill>
                      <a:prstDash val="solid"/>
                      <a:round/>
                      <a:headEnd type="none" w="med" len="med"/>
                      <a:tailEnd type="none" w="med" len="med"/>
                    </a:lnT>
                    <a:solidFill>
                      <a:schemeClr val="bg1"/>
                    </a:solidFill>
                  </a:tcPr>
                </a:tc>
                <a:extLst>
                  <a:ext uri="{0D108BD9-81ED-4DB2-BD59-A6C34878D82A}">
                    <a16:rowId xmlns:a16="http://schemas.microsoft.com/office/drawing/2014/main" val="10004"/>
                  </a:ext>
                </a:extLst>
              </a:tr>
              <a:tr h="102870">
                <a:tc>
                  <a:txBody>
                    <a:bodyPr/>
                    <a:lstStyle/>
                    <a:p>
                      <a:pPr algn="ctr"/>
                      <a:endParaRPr lang="zh-CN" altLang="en-US" sz="900" b="1" dirty="0">
                        <a:solidFill>
                          <a:schemeClr val="tx1"/>
                        </a:solidFill>
                      </a:endParaRPr>
                    </a:p>
                  </a:txBody>
                  <a:tcPr marL="72000" marR="72000" marT="0" marB="0">
                    <a:solidFill>
                      <a:schemeClr val="bg1"/>
                    </a:solidFill>
                  </a:tcPr>
                </a:tc>
                <a:extLst>
                  <a:ext uri="{0D108BD9-81ED-4DB2-BD59-A6C34878D82A}">
                    <a16:rowId xmlns:a16="http://schemas.microsoft.com/office/drawing/2014/main" val="10005"/>
                  </a:ext>
                </a:extLst>
              </a:tr>
            </a:tbl>
          </a:graphicData>
        </a:graphic>
      </p:graphicFrame>
      <p:graphicFrame>
        <p:nvGraphicFramePr>
          <p:cNvPr id="48" name="表格 47"/>
          <p:cNvGraphicFramePr>
            <a:graphicFrameLocks noGrp="1"/>
          </p:cNvGraphicFramePr>
          <p:nvPr/>
        </p:nvGraphicFramePr>
        <p:xfrm>
          <a:off x="5926351" y="4743993"/>
          <a:ext cx="2520000" cy="340268"/>
        </p:xfrm>
        <a:graphic>
          <a:graphicData uri="http://schemas.openxmlformats.org/drawingml/2006/table">
            <a:tbl>
              <a:tblPr firstRow="1" bandRow="1">
                <a:effectLst>
                  <a:outerShdw blurRad="63500" sx="102000" sy="102000" algn="ctr" rotWithShape="0">
                    <a:prstClr val="black">
                      <a:alpha val="40000"/>
                    </a:prstClr>
                  </a:outerShdw>
                </a:effectLst>
                <a:tableStyleId>{7E9639D4-E3E2-4D34-9284-5A2195B3D0D7}</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gridCol w="360000">
                  <a:extLst>
                    <a:ext uri="{9D8B030D-6E8A-4147-A177-3AD203B41FA5}">
                      <a16:colId xmlns:a16="http://schemas.microsoft.com/office/drawing/2014/main" val="20005"/>
                    </a:ext>
                  </a:extLst>
                </a:gridCol>
                <a:gridCol w="360000">
                  <a:extLst>
                    <a:ext uri="{9D8B030D-6E8A-4147-A177-3AD203B41FA5}">
                      <a16:colId xmlns:a16="http://schemas.microsoft.com/office/drawing/2014/main" val="20006"/>
                    </a:ext>
                  </a:extLst>
                </a:gridCol>
              </a:tblGrid>
              <a:tr h="340268">
                <a:tc>
                  <a:txBody>
                    <a:bodyPr/>
                    <a:lstStyle/>
                    <a:p>
                      <a:pPr algn="ctr"/>
                      <a:r>
                        <a:rPr lang="mr-IN" altLang="zh-CN" sz="700" dirty="0">
                          <a:solidFill>
                            <a:schemeClr val="tx1"/>
                          </a:solidFill>
                        </a:rPr>
                        <a:t>…</a:t>
                      </a:r>
                      <a:endParaRPr lang="zh-CN" altLang="en-US" sz="7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[0]</a:t>
                      </a: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9050" cap="flat" cmpd="sng" algn="ctr">
                      <a:solidFill>
                        <a:srgbClr val="FF0066"/>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[1]</a:t>
                      </a:r>
                      <a:endParaRPr lang="zh-CN" altLang="en-US" sz="900" dirty="0">
                        <a:solidFill>
                          <a:schemeClr val="tx1"/>
                        </a:solidFill>
                      </a:endParaRPr>
                    </a:p>
                  </a:txBody>
                  <a:tcPr marL="0" marR="0" marT="0" marB="0" anchor="ctr">
                    <a:lnL w="19050" cap="flat" cmpd="sng" algn="ctr">
                      <a:solidFill>
                        <a:srgbClr val="FF0066"/>
                      </a:solidFill>
                      <a:prstDash val="solid"/>
                      <a:round/>
                      <a:headEnd type="none" w="med" len="med"/>
                      <a:tailEnd type="none" w="med" len="med"/>
                    </a:lnL>
                    <a:lnR w="19050" cap="flat" cmpd="sng" algn="ctr">
                      <a:solidFill>
                        <a:srgbClr val="FF0066"/>
                      </a:solidFill>
                      <a:prstDash val="solid"/>
                      <a:round/>
                      <a:headEnd type="none" w="med" len="med"/>
                      <a:tailEnd type="none" w="med" len="med"/>
                    </a:lnR>
                    <a:lnT w="19050" cap="flat" cmpd="sng" algn="ctr">
                      <a:solidFill>
                        <a:srgbClr val="FF0066"/>
                      </a:solidFill>
                      <a:prstDash val="solid"/>
                      <a:round/>
                      <a:headEnd type="none" w="med" len="med"/>
                      <a:tailEnd type="none" w="med" len="med"/>
                    </a:lnT>
                    <a:lnB w="19050" cap="flat" cmpd="sng" algn="ctr">
                      <a:solidFill>
                        <a:srgbClr val="FF0066"/>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[2]</a:t>
                      </a:r>
                      <a:endParaRPr lang="zh-CN" altLang="en-US" sz="900" dirty="0">
                        <a:solidFill>
                          <a:schemeClr val="tx1"/>
                        </a:solidFill>
                      </a:endParaRPr>
                    </a:p>
                  </a:txBody>
                  <a:tcPr marL="0" marR="0" marT="0" marB="0" anchor="ctr">
                    <a:lnL w="19050" cap="flat" cmpd="sng" algn="ctr">
                      <a:solidFill>
                        <a:srgbClr val="FF0066"/>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mr-IN" altLang="zh-CN" sz="900" dirty="0">
                          <a:solidFill>
                            <a:schemeClr val="tx1"/>
                          </a:solidFill>
                        </a:rPr>
                        <a:t>…</a:t>
                      </a: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[n]</a:t>
                      </a: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mr-IN" altLang="zh-CN" sz="700" dirty="0">
                          <a:solidFill>
                            <a:schemeClr val="tx1"/>
                          </a:solidFill>
                        </a:rPr>
                        <a:t>…</a:t>
                      </a:r>
                      <a:endParaRPr lang="zh-CN" altLang="en-US" sz="7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43" name="文本框 42"/>
          <p:cNvSpPr txBox="1"/>
          <p:nvPr/>
        </p:nvSpPr>
        <p:spPr>
          <a:xfrm>
            <a:off x="3972526" y="2924944"/>
            <a:ext cx="1986832" cy="481222"/>
          </a:xfrm>
          <a:prstGeom prst="rect">
            <a:avLst/>
          </a:prstGeom>
          <a:noFill/>
        </p:spPr>
        <p:txBody>
          <a:bodyPr wrap="square" rtlCol="0">
            <a:spAutoFit/>
          </a:bodyPr>
          <a:lstStyle/>
          <a:p>
            <a:r>
              <a:rPr kumimoji="1" lang="en-US" altLang="zh-CN" sz="1400" dirty="0">
                <a:ea typeface="Bangla MN" charset="0"/>
                <a:cs typeface="Bangla MN" charset="0"/>
              </a:rPr>
              <a:t>Load </a:t>
            </a:r>
            <a:r>
              <a:rPr kumimoji="1" lang="en-US" altLang="zh-CN" sz="1400" dirty="0" err="1">
                <a:ea typeface="Bangla MN" charset="0"/>
                <a:cs typeface="Bangla MN" charset="0"/>
              </a:rPr>
              <a:t>buf</a:t>
            </a:r>
            <a:r>
              <a:rPr kumimoji="1" lang="en-US" altLang="zh-CN" sz="1400" dirty="0">
                <a:ea typeface="Bangla MN" charset="0"/>
                <a:cs typeface="Bangla MN" charset="0"/>
              </a:rPr>
              <a:t>[%</a:t>
            </a:r>
            <a:r>
              <a:rPr kumimoji="1" lang="en-US" altLang="zh-CN" sz="1400" dirty="0" err="1">
                <a:ea typeface="Bangla MN" charset="0"/>
                <a:cs typeface="Bangla MN" charset="0"/>
              </a:rPr>
              <a:t>rax</a:t>
            </a:r>
            <a:r>
              <a:rPr kumimoji="1" lang="en-US" altLang="zh-CN" sz="1400" dirty="0">
                <a:ea typeface="Bangla MN" charset="0"/>
                <a:cs typeface="Bangla MN" charset="0"/>
              </a:rPr>
              <a:t>], %</a:t>
            </a:r>
            <a:r>
              <a:rPr kumimoji="1" lang="en-US" altLang="zh-CN" sz="1400" dirty="0" err="1">
                <a:ea typeface="Bangla MN" charset="0"/>
                <a:cs typeface="Bangla MN" charset="0"/>
              </a:rPr>
              <a:t>rbx</a:t>
            </a:r>
            <a:endParaRPr kumimoji="1" lang="en-US" altLang="zh-CN" sz="1400" dirty="0">
              <a:ea typeface="Bangla MN" charset="0"/>
              <a:cs typeface="Bangla MN" charset="0"/>
            </a:endParaRPr>
          </a:p>
        </p:txBody>
      </p:sp>
      <p:sp>
        <p:nvSpPr>
          <p:cNvPr id="44" name="文本框 43"/>
          <p:cNvSpPr txBox="1"/>
          <p:nvPr/>
        </p:nvSpPr>
        <p:spPr>
          <a:xfrm>
            <a:off x="6084822" y="2924945"/>
            <a:ext cx="1439506" cy="287323"/>
          </a:xfrm>
          <a:prstGeom prst="rect">
            <a:avLst/>
          </a:prstGeom>
          <a:noFill/>
        </p:spPr>
        <p:txBody>
          <a:bodyPr wrap="square" rtlCol="0">
            <a:spAutoFit/>
          </a:bodyPr>
          <a:lstStyle/>
          <a:p>
            <a:r>
              <a:rPr kumimoji="1" lang="en-US" altLang="zh-CN" sz="1400" dirty="0">
                <a:ea typeface="Bangla MN" charset="0"/>
                <a:cs typeface="Bangla MN" charset="0"/>
                <a:sym typeface="Wingdings"/>
              </a:rPr>
              <a:t>Access </a:t>
            </a:r>
            <a:r>
              <a:rPr kumimoji="1" lang="en-US" altLang="zh-CN" sz="1400" dirty="0" err="1">
                <a:effectLst>
                  <a:outerShdw blurRad="63500" sx="102000" sy="102000" algn="ctr" rotWithShape="0">
                    <a:prstClr val="black">
                      <a:alpha val="40000"/>
                    </a:prstClr>
                  </a:outerShdw>
                </a:effectLst>
                <a:ea typeface="Bangla MN" charset="0"/>
                <a:cs typeface="Bangla MN" charset="0"/>
                <a:sym typeface="Wingdings"/>
              </a:rPr>
              <a:t>buf</a:t>
            </a:r>
            <a:r>
              <a:rPr kumimoji="1" lang="en-US" altLang="zh-CN" sz="1400" dirty="0">
                <a:effectLst>
                  <a:outerShdw blurRad="63500" sx="102000" sy="102000" algn="ctr" rotWithShape="0">
                    <a:prstClr val="black">
                      <a:alpha val="40000"/>
                    </a:prstClr>
                  </a:outerShdw>
                </a:effectLst>
                <a:ea typeface="Bangla MN" charset="0"/>
                <a:cs typeface="Bangla MN" charset="0"/>
                <a:sym typeface="Wingdings"/>
              </a:rPr>
              <a:t>[1]</a:t>
            </a:r>
            <a:endParaRPr kumimoji="1" lang="en-US" altLang="zh-CN" sz="1400" dirty="0">
              <a:ea typeface="Bangla MN" charset="0"/>
              <a:cs typeface="Bangla MN" charset="0"/>
              <a:sym typeface="Wingdings"/>
            </a:endParaRPr>
          </a:p>
        </p:txBody>
      </p:sp>
      <p:cxnSp>
        <p:nvCxnSpPr>
          <p:cNvPr id="47" name="直线箭头连接符 46"/>
          <p:cNvCxnSpPr/>
          <p:nvPr/>
        </p:nvCxnSpPr>
        <p:spPr>
          <a:xfrm>
            <a:off x="6283871" y="5121816"/>
            <a:ext cx="0" cy="246222"/>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a:off x="5800310" y="3400250"/>
            <a:ext cx="220166" cy="220166"/>
          </a:xfrm>
          <a:prstGeom prst="ellipse">
            <a:avLst/>
          </a:prstGeom>
          <a:solidFill>
            <a:schemeClr val="bg1"/>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dirty="0">
                <a:solidFill>
                  <a:srgbClr val="FF0066"/>
                </a:solidFill>
                <a:ea typeface="Bangla MN" charset="0"/>
                <a:cs typeface="Bangla MN" charset="0"/>
              </a:rPr>
              <a:t>3</a:t>
            </a:r>
            <a:endParaRPr kumimoji="1" lang="zh-CN" altLang="en-US" b="1" dirty="0">
              <a:solidFill>
                <a:srgbClr val="FF0066"/>
              </a:solidFill>
              <a:ea typeface="Bangla MN" charset="0"/>
              <a:cs typeface="Bangla MN" charset="0"/>
            </a:endParaRPr>
          </a:p>
        </p:txBody>
      </p:sp>
      <p:sp>
        <p:nvSpPr>
          <p:cNvPr id="54" name="文本框 53"/>
          <p:cNvSpPr txBox="1"/>
          <p:nvPr/>
        </p:nvSpPr>
        <p:spPr>
          <a:xfrm>
            <a:off x="1719747" y="3510334"/>
            <a:ext cx="1772272" cy="287323"/>
          </a:xfrm>
          <a:prstGeom prst="rect">
            <a:avLst/>
          </a:prstGeom>
          <a:noFill/>
        </p:spPr>
        <p:txBody>
          <a:bodyPr wrap="square" rtlCol="0">
            <a:spAutoFit/>
          </a:bodyPr>
          <a:lstStyle/>
          <a:p>
            <a:pPr algn="ctr"/>
            <a:r>
              <a:rPr kumimoji="1" lang="en-US" altLang="zh-CN" sz="1400" dirty="0">
                <a:solidFill>
                  <a:srgbClr val="FF0066"/>
                </a:solidFill>
                <a:ea typeface="Bangla MN" charset="0"/>
                <a:cs typeface="Bangla MN" charset="0"/>
              </a:rPr>
              <a:t>Exception</a:t>
            </a:r>
          </a:p>
        </p:txBody>
      </p:sp>
      <p:cxnSp>
        <p:nvCxnSpPr>
          <p:cNvPr id="59" name="直线箭头连接符 58"/>
          <p:cNvCxnSpPr/>
          <p:nvPr/>
        </p:nvCxnSpPr>
        <p:spPr>
          <a:xfrm>
            <a:off x="3218656" y="3664221"/>
            <a:ext cx="633264"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p:nvPr/>
        </p:nvCxnSpPr>
        <p:spPr>
          <a:xfrm>
            <a:off x="2913129" y="4938042"/>
            <a:ext cx="6332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2568356" y="5105250"/>
            <a:ext cx="1322811" cy="397866"/>
          </a:xfrm>
          <a:prstGeom prst="rect">
            <a:avLst/>
          </a:prstGeom>
          <a:noFill/>
        </p:spPr>
        <p:txBody>
          <a:bodyPr wrap="square" rtlCol="0">
            <a:spAutoFit/>
          </a:bodyPr>
          <a:lstStyle/>
          <a:p>
            <a:pPr algn="ctr"/>
            <a:r>
              <a:rPr kumimoji="1" lang="en-US" altLang="zh-CN" sz="1100" i="1" dirty="0">
                <a:ea typeface="Bangla MN" charset="0"/>
                <a:cs typeface="Bangla MN" charset="0"/>
              </a:rPr>
              <a:t>Access </a:t>
            </a:r>
          </a:p>
          <a:p>
            <a:pPr algn="ctr"/>
            <a:r>
              <a:rPr kumimoji="1" lang="en-US" altLang="zh-CN" sz="1100" i="1" dirty="0" err="1">
                <a:solidFill>
                  <a:srgbClr val="FF0066"/>
                </a:solidFill>
                <a:ea typeface="Bangla MN" charset="0"/>
                <a:cs typeface="Bangla MN" charset="0"/>
              </a:rPr>
              <a:t>buf</a:t>
            </a:r>
            <a:r>
              <a:rPr kumimoji="1" lang="en-US" altLang="zh-CN" sz="1100" i="1" dirty="0">
                <a:solidFill>
                  <a:srgbClr val="FF0066"/>
                </a:solidFill>
                <a:ea typeface="Bangla MN" charset="0"/>
                <a:cs typeface="Bangla MN" charset="0"/>
              </a:rPr>
              <a:t>[1]</a:t>
            </a:r>
          </a:p>
        </p:txBody>
      </p:sp>
      <p:cxnSp>
        <p:nvCxnSpPr>
          <p:cNvPr id="50" name="直线箭头连接符 49"/>
          <p:cNvCxnSpPr/>
          <p:nvPr/>
        </p:nvCxnSpPr>
        <p:spPr>
          <a:xfrm>
            <a:off x="4965942" y="4938042"/>
            <a:ext cx="6332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p:nvPr/>
        </p:nvCxnSpPr>
        <p:spPr>
          <a:xfrm>
            <a:off x="4965942" y="5013176"/>
            <a:ext cx="633264" cy="0"/>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4661014" y="5105250"/>
            <a:ext cx="1322811" cy="397866"/>
          </a:xfrm>
          <a:prstGeom prst="rect">
            <a:avLst/>
          </a:prstGeom>
          <a:noFill/>
        </p:spPr>
        <p:txBody>
          <a:bodyPr wrap="square" rtlCol="0">
            <a:spAutoFit/>
          </a:bodyPr>
          <a:lstStyle/>
          <a:p>
            <a:pPr algn="ctr"/>
            <a:r>
              <a:rPr kumimoji="1" lang="en-US" altLang="zh-CN" sz="1100" i="1" dirty="0">
                <a:solidFill>
                  <a:srgbClr val="FF0066"/>
                </a:solidFill>
                <a:ea typeface="Bangla MN" charset="0"/>
                <a:cs typeface="Bangla MN" charset="0"/>
              </a:rPr>
              <a:t>Fill </a:t>
            </a:r>
            <a:r>
              <a:rPr kumimoji="1" lang="en-US" altLang="zh-CN" sz="1100" i="1" dirty="0" err="1">
                <a:solidFill>
                  <a:srgbClr val="FF0066"/>
                </a:solidFill>
                <a:ea typeface="Bangla MN" charset="0"/>
                <a:cs typeface="Bangla MN" charset="0"/>
              </a:rPr>
              <a:t>buf</a:t>
            </a:r>
            <a:r>
              <a:rPr kumimoji="1" lang="en-US" altLang="zh-CN" sz="1100" i="1" dirty="0">
                <a:solidFill>
                  <a:srgbClr val="FF0066"/>
                </a:solidFill>
                <a:ea typeface="Bangla MN" charset="0"/>
                <a:cs typeface="Bangla MN" charset="0"/>
              </a:rPr>
              <a:t>[1]</a:t>
            </a:r>
          </a:p>
          <a:p>
            <a:pPr algn="ctr"/>
            <a:r>
              <a:rPr kumimoji="1" lang="en-US" altLang="zh-CN" sz="1100" i="1" dirty="0">
                <a:solidFill>
                  <a:srgbClr val="FF0066"/>
                </a:solidFill>
                <a:ea typeface="Bangla MN" charset="0"/>
                <a:cs typeface="Bangla MN" charset="0"/>
              </a:rPr>
              <a:t>to cache</a:t>
            </a:r>
          </a:p>
        </p:txBody>
      </p:sp>
      <p:sp>
        <p:nvSpPr>
          <p:cNvPr id="57" name="椭圆 56"/>
          <p:cNvSpPr/>
          <p:nvPr/>
        </p:nvSpPr>
        <p:spPr>
          <a:xfrm>
            <a:off x="3119096" y="4826905"/>
            <a:ext cx="220166" cy="220166"/>
          </a:xfrm>
          <a:prstGeom prst="ellipse">
            <a:avLst/>
          </a:prstGeom>
          <a:solidFill>
            <a:schemeClr val="bg1"/>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dirty="0">
                <a:solidFill>
                  <a:srgbClr val="FF0066"/>
                </a:solidFill>
                <a:ea typeface="Bangla MN" charset="0"/>
                <a:cs typeface="Bangla MN" charset="0"/>
              </a:rPr>
              <a:t>2</a:t>
            </a:r>
            <a:endParaRPr kumimoji="1" lang="zh-CN" altLang="en-US" b="1" dirty="0">
              <a:solidFill>
                <a:srgbClr val="FF0066"/>
              </a:solidFill>
              <a:ea typeface="Bangla MN" charset="0"/>
              <a:cs typeface="Bangla MN" charset="0"/>
            </a:endParaRPr>
          </a:p>
        </p:txBody>
      </p:sp>
      <p:sp>
        <p:nvSpPr>
          <p:cNvPr id="58" name="椭圆 57"/>
          <p:cNvSpPr/>
          <p:nvPr/>
        </p:nvSpPr>
        <p:spPr>
          <a:xfrm>
            <a:off x="5148064" y="4865018"/>
            <a:ext cx="220166" cy="220166"/>
          </a:xfrm>
          <a:prstGeom prst="ellipse">
            <a:avLst/>
          </a:prstGeom>
          <a:solidFill>
            <a:schemeClr val="bg1"/>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dirty="0">
                <a:solidFill>
                  <a:srgbClr val="FF0066"/>
                </a:solidFill>
                <a:ea typeface="Bangla MN" charset="0"/>
                <a:cs typeface="Bangla MN" charset="0"/>
              </a:rPr>
              <a:t>2</a:t>
            </a:r>
            <a:endParaRPr kumimoji="1" lang="zh-CN" altLang="en-US" b="1" dirty="0">
              <a:solidFill>
                <a:srgbClr val="FF0066"/>
              </a:solidFill>
              <a:ea typeface="Bangla MN" charset="0"/>
              <a:cs typeface="Bangla MN" charset="0"/>
            </a:endParaRPr>
          </a:p>
        </p:txBody>
      </p:sp>
    </p:spTree>
    <p:extLst>
      <p:ext uri="{BB962C8B-B14F-4D97-AF65-F5344CB8AC3E}">
        <p14:creationId xmlns:p14="http://schemas.microsoft.com/office/powerpoint/2010/main" val="922491972"/>
      </p:ext>
    </p:extLst>
  </p:cSld>
  <p:clrMapOvr>
    <a:masterClrMapping/>
  </p:clrMapOvr>
  <mc:AlternateContent xmlns:mc="http://schemas.openxmlformats.org/markup-compatibility/2006" xmlns:p14="http://schemas.microsoft.com/office/powerpoint/2010/main">
    <mc:Choice Requires="p14">
      <p:transition spd="slow" p14:dur="2000" advTm="23980"/>
    </mc:Choice>
    <mc:Fallback xmlns="">
      <p:transition spd="slow" advTm="239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3" grpId="0" animBg="1"/>
      <p:bldP spid="5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剪去单角的矩形 15"/>
          <p:cNvSpPr/>
          <p:nvPr/>
        </p:nvSpPr>
        <p:spPr>
          <a:xfrm>
            <a:off x="3595483" y="1937858"/>
            <a:ext cx="4091413" cy="2002178"/>
          </a:xfrm>
          <a:prstGeom prst="snip1Rect">
            <a:avLst>
              <a:gd name="adj" fmla="val 0"/>
            </a:avLst>
          </a:prstGeom>
          <a:solidFill>
            <a:schemeClr val="bg1"/>
          </a:solidFill>
          <a:ln w="15875">
            <a:solidFill>
              <a:schemeClr val="bg1">
                <a:lumMod val="8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lumMod val="85000"/>
                </a:schemeClr>
              </a:solidFill>
              <a:ea typeface="Bangla MN" charset="0"/>
              <a:cs typeface="Bangla MN" charset="0"/>
            </a:endParaRPr>
          </a:p>
        </p:txBody>
      </p:sp>
      <p:sp>
        <p:nvSpPr>
          <p:cNvPr id="55" name="文本框 54"/>
          <p:cNvSpPr txBox="1"/>
          <p:nvPr/>
        </p:nvSpPr>
        <p:spPr>
          <a:xfrm>
            <a:off x="3995937" y="3356992"/>
            <a:ext cx="1958897" cy="481222"/>
          </a:xfrm>
          <a:prstGeom prst="rect">
            <a:avLst/>
          </a:prstGeom>
          <a:noFill/>
        </p:spPr>
        <p:txBody>
          <a:bodyPr wrap="square" rtlCol="0">
            <a:spAutoFit/>
          </a:bodyPr>
          <a:lstStyle/>
          <a:p>
            <a:pPr algn="ctr"/>
            <a:r>
              <a:rPr kumimoji="1" lang="en-US" altLang="zh-CN" sz="1400" dirty="0">
                <a:solidFill>
                  <a:schemeClr val="bg1">
                    <a:lumMod val="85000"/>
                  </a:schemeClr>
                </a:solidFill>
                <a:ea typeface="Bangla MN" charset="0"/>
                <a:cs typeface="Bangla MN" charset="0"/>
                <a:sym typeface="Wingdings"/>
              </a:rPr>
              <a:t>Rollback status </a:t>
            </a:r>
          </a:p>
          <a:p>
            <a:pPr algn="ctr"/>
            <a:r>
              <a:rPr kumimoji="1" lang="en-US" altLang="zh-CN" sz="1400" dirty="0">
                <a:solidFill>
                  <a:schemeClr val="bg1">
                    <a:lumMod val="85000"/>
                  </a:schemeClr>
                </a:solidFill>
                <a:ea typeface="Bangla MN" charset="0"/>
                <a:cs typeface="Bangla MN" charset="0"/>
                <a:sym typeface="Wingdings"/>
              </a:rPr>
              <a:t>w/o cache status!</a:t>
            </a:r>
          </a:p>
        </p:txBody>
      </p:sp>
      <p:sp>
        <p:nvSpPr>
          <p:cNvPr id="4" name="Slide Number Placeholder 3"/>
          <p:cNvSpPr>
            <a:spLocks noGrp="1"/>
          </p:cNvSpPr>
          <p:nvPr>
            <p:ph type="sldNum" sz="quarter" idx="12"/>
          </p:nvPr>
        </p:nvSpPr>
        <p:spPr>
          <a:xfrm>
            <a:off x="8316416" y="5639433"/>
            <a:ext cx="648072" cy="273844"/>
          </a:xfrm>
        </p:spPr>
        <p:txBody>
          <a:bodyPr/>
          <a:lstStyle/>
          <a:p>
            <a:r>
              <a:rPr lang="en-US" altLang="zh-CN" sz="1800" dirty="0">
                <a:solidFill>
                  <a:schemeClr val="tx1"/>
                </a:solidFill>
              </a:rPr>
              <a:t>3</a:t>
            </a:r>
            <a:endParaRPr lang="zh-CN" altLang="en-US" sz="1800" dirty="0">
              <a:solidFill>
                <a:schemeClr val="tx1"/>
              </a:solidFill>
            </a:endParaRPr>
          </a:p>
        </p:txBody>
      </p:sp>
      <p:sp>
        <p:nvSpPr>
          <p:cNvPr id="3" name="标题 1"/>
          <p:cNvSpPr>
            <a:spLocks noGrp="1"/>
          </p:cNvSpPr>
          <p:nvPr>
            <p:ph type="title"/>
          </p:nvPr>
        </p:nvSpPr>
        <p:spPr>
          <a:xfrm>
            <a:off x="287338" y="857251"/>
            <a:ext cx="8856662" cy="1063229"/>
          </a:xfrm>
        </p:spPr>
        <p:txBody>
          <a:bodyPr>
            <a:normAutofit/>
          </a:bodyPr>
          <a:lstStyle/>
          <a:p>
            <a:pPr algn="l">
              <a:defRPr/>
            </a:pPr>
            <a:r>
              <a:rPr lang="en-US" altLang="zh-TW" sz="3600" dirty="0">
                <a:effectLst>
                  <a:outerShdw blurRad="38100" dist="38100" dir="2700000" algn="tl">
                    <a:srgbClr val="C0C0C0"/>
                  </a:outerShdw>
                </a:effectLst>
                <a:latin typeface="+mn-lt"/>
              </a:rPr>
              <a:t>Meltdown</a:t>
            </a:r>
            <a:endParaRPr lang="zh-TW" altLang="en-US" sz="3600" baseline="30000" dirty="0">
              <a:solidFill>
                <a:srgbClr val="FF0066"/>
              </a:solidFill>
              <a:latin typeface="+mn-lt"/>
            </a:endParaRPr>
          </a:p>
        </p:txBody>
      </p:sp>
      <p:sp>
        <p:nvSpPr>
          <p:cNvPr id="5" name="Rectangle 4"/>
          <p:cNvSpPr/>
          <p:nvPr/>
        </p:nvSpPr>
        <p:spPr>
          <a:xfrm>
            <a:off x="0" y="1172767"/>
            <a:ext cx="287338" cy="432197"/>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zh-CN" altLang="en-US" b="1">
              <a:cs typeface="Consolas" pitchFamily="49" charset="0"/>
            </a:endParaRPr>
          </a:p>
        </p:txBody>
      </p:sp>
      <p:sp>
        <p:nvSpPr>
          <p:cNvPr id="7" name="文本框 6"/>
          <p:cNvSpPr txBox="1"/>
          <p:nvPr/>
        </p:nvSpPr>
        <p:spPr>
          <a:xfrm>
            <a:off x="1115617" y="4596260"/>
            <a:ext cx="1142163" cy="259430"/>
          </a:xfrm>
          <a:prstGeom prst="rect">
            <a:avLst/>
          </a:prstGeom>
          <a:noFill/>
        </p:spPr>
        <p:txBody>
          <a:bodyPr wrap="square" rtlCol="0">
            <a:spAutoFit/>
          </a:bodyPr>
          <a:lstStyle/>
          <a:p>
            <a:r>
              <a:rPr kumimoji="1" lang="en-US" altLang="zh-CN" sz="1200" dirty="0">
                <a:solidFill>
                  <a:srgbClr val="FF0066"/>
                </a:solidFill>
                <a:ea typeface="DengXian" charset="-122"/>
                <a:cs typeface="DengXian" charset="-122"/>
              </a:rPr>
              <a:t>key </a:t>
            </a:r>
            <a:r>
              <a:rPr kumimoji="1" lang="en-US" altLang="zh-CN" sz="1200" dirty="0">
                <a:ea typeface="DengXian" charset="-122"/>
                <a:cs typeface="DengXian" charset="-122"/>
              </a:rPr>
              <a:t>= 0x01</a:t>
            </a:r>
          </a:p>
        </p:txBody>
      </p:sp>
      <p:sp>
        <p:nvSpPr>
          <p:cNvPr id="8" name="文本框 7"/>
          <p:cNvSpPr txBox="1"/>
          <p:nvPr/>
        </p:nvSpPr>
        <p:spPr>
          <a:xfrm>
            <a:off x="32048" y="4755858"/>
            <a:ext cx="780224" cy="245516"/>
          </a:xfrm>
          <a:prstGeom prst="rect">
            <a:avLst/>
          </a:prstGeom>
          <a:noFill/>
        </p:spPr>
        <p:txBody>
          <a:bodyPr wrap="square" rtlCol="0">
            <a:spAutoFit/>
          </a:bodyPr>
          <a:lstStyle/>
          <a:p>
            <a:pPr algn="ctr"/>
            <a:r>
              <a:rPr kumimoji="1" lang="en-US" altLang="zh-CN" sz="1100" dirty="0">
                <a:ea typeface="DengXian" charset="-122"/>
                <a:cs typeface="DengXian" charset="-122"/>
              </a:rPr>
              <a:t>Kernel</a:t>
            </a:r>
            <a:endParaRPr kumimoji="1" lang="zh-CN" altLang="en-US" sz="1600" dirty="0">
              <a:ea typeface="DengXian" charset="-122"/>
              <a:cs typeface="DengXian" charset="-122"/>
            </a:endParaRPr>
          </a:p>
        </p:txBody>
      </p:sp>
      <p:sp>
        <p:nvSpPr>
          <p:cNvPr id="9" name="文本框 8"/>
          <p:cNvSpPr txBox="1"/>
          <p:nvPr/>
        </p:nvSpPr>
        <p:spPr>
          <a:xfrm>
            <a:off x="90174" y="5129929"/>
            <a:ext cx="586684" cy="245516"/>
          </a:xfrm>
          <a:prstGeom prst="rect">
            <a:avLst/>
          </a:prstGeom>
          <a:noFill/>
        </p:spPr>
        <p:txBody>
          <a:bodyPr wrap="square" rtlCol="0">
            <a:spAutoFit/>
          </a:bodyPr>
          <a:lstStyle/>
          <a:p>
            <a:pPr algn="ctr"/>
            <a:r>
              <a:rPr kumimoji="1" lang="en-US" altLang="zh-CN" sz="1100" dirty="0">
                <a:ea typeface="DengXian" charset="-122"/>
                <a:cs typeface="DengXian" charset="-122"/>
              </a:rPr>
              <a:t>User</a:t>
            </a:r>
            <a:endParaRPr kumimoji="1" lang="zh-CN" altLang="en-US" sz="1600" dirty="0">
              <a:ea typeface="DengXian" charset="-122"/>
              <a:cs typeface="DengXian" charset="-122"/>
            </a:endParaRPr>
          </a:p>
        </p:txBody>
      </p:sp>
      <p:cxnSp>
        <p:nvCxnSpPr>
          <p:cNvPr id="10" name="直线连接符 9"/>
          <p:cNvCxnSpPr/>
          <p:nvPr/>
        </p:nvCxnSpPr>
        <p:spPr>
          <a:xfrm>
            <a:off x="380433" y="5071374"/>
            <a:ext cx="1769250"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6540" y="4475756"/>
            <a:ext cx="311664" cy="461233"/>
          </a:xfrm>
          <a:prstGeom prst="rect">
            <a:avLst/>
          </a:prstGeom>
          <a:solidFill>
            <a:schemeClr val="bg1"/>
          </a:solidFill>
        </p:spPr>
      </p:pic>
      <p:pic>
        <p:nvPicPr>
          <p:cNvPr id="17" name="图片 16"/>
          <p:cNvPicPr>
            <a:picLocks noChangeAspect="1"/>
          </p:cNvPicPr>
          <p:nvPr/>
        </p:nvPicPr>
        <p:blipFill>
          <a:blip r:embed="rId4" cstate="screen">
            <a:alphaModFix amt="14000"/>
            <a:extLst>
              <a:ext uri="{28A0092B-C50C-407E-A947-70E740481C1C}">
                <a14:useLocalDpi xmlns:a14="http://schemas.microsoft.com/office/drawing/2010/main"/>
              </a:ext>
            </a:extLst>
          </a:blip>
          <a:stretch>
            <a:fillRect/>
          </a:stretch>
        </p:blipFill>
        <p:spPr>
          <a:xfrm>
            <a:off x="3339262" y="1649787"/>
            <a:ext cx="546620" cy="546620"/>
          </a:xfrm>
          <a:prstGeom prst="rect">
            <a:avLst/>
          </a:prstGeom>
        </p:spPr>
      </p:pic>
      <p:sp>
        <p:nvSpPr>
          <p:cNvPr id="18" name="文本框 17"/>
          <p:cNvSpPr txBox="1"/>
          <p:nvPr/>
        </p:nvSpPr>
        <p:spPr>
          <a:xfrm>
            <a:off x="3157022" y="1389247"/>
            <a:ext cx="876921" cy="287323"/>
          </a:xfrm>
          <a:prstGeom prst="rect">
            <a:avLst/>
          </a:prstGeom>
          <a:noFill/>
        </p:spPr>
        <p:txBody>
          <a:bodyPr wrap="square" rtlCol="0">
            <a:spAutoFit/>
          </a:bodyPr>
          <a:lstStyle/>
          <a:p>
            <a:pPr algn="ctr"/>
            <a:r>
              <a:rPr kumimoji="1" lang="en-US" altLang="zh-CN" sz="1400" dirty="0">
                <a:solidFill>
                  <a:schemeClr val="bg1">
                    <a:lumMod val="85000"/>
                  </a:schemeClr>
                </a:solidFill>
                <a:ea typeface="Bangla MN" charset="0"/>
                <a:cs typeface="Bangla MN" charset="0"/>
              </a:rPr>
              <a:t>CPU</a:t>
            </a:r>
            <a:endParaRPr kumimoji="1" lang="zh-CN" altLang="en-US" sz="1400" dirty="0">
              <a:solidFill>
                <a:schemeClr val="bg1">
                  <a:lumMod val="85000"/>
                </a:schemeClr>
              </a:solidFill>
              <a:ea typeface="Bangla MN" charset="0"/>
              <a:cs typeface="Bangla MN" charset="0"/>
            </a:endParaRPr>
          </a:p>
        </p:txBody>
      </p:sp>
      <p:cxnSp>
        <p:nvCxnSpPr>
          <p:cNvPr id="19" name="直线连接符 18"/>
          <p:cNvCxnSpPr/>
          <p:nvPr/>
        </p:nvCxnSpPr>
        <p:spPr>
          <a:xfrm>
            <a:off x="6012160" y="2076762"/>
            <a:ext cx="0" cy="12082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72526" y="2420889"/>
            <a:ext cx="1986832" cy="287323"/>
          </a:xfrm>
          <a:prstGeom prst="rect">
            <a:avLst/>
          </a:prstGeom>
          <a:noFill/>
        </p:spPr>
        <p:txBody>
          <a:bodyPr wrap="square" rtlCol="0">
            <a:spAutoFit/>
          </a:bodyPr>
          <a:lstStyle/>
          <a:p>
            <a:r>
              <a:rPr kumimoji="1" lang="en-US" altLang="zh-CN" sz="1400" dirty="0">
                <a:solidFill>
                  <a:schemeClr val="bg1">
                    <a:lumMod val="85000"/>
                  </a:schemeClr>
                </a:solidFill>
                <a:ea typeface="Bangla MN" charset="0"/>
                <a:cs typeface="Bangla MN" charset="0"/>
              </a:rPr>
              <a:t>Load key, %</a:t>
            </a:r>
            <a:r>
              <a:rPr kumimoji="1" lang="en-US" altLang="zh-CN" sz="1400" dirty="0" err="1">
                <a:solidFill>
                  <a:schemeClr val="bg1">
                    <a:lumMod val="85000"/>
                  </a:schemeClr>
                </a:solidFill>
                <a:ea typeface="Bangla MN" charset="0"/>
                <a:cs typeface="Bangla MN" charset="0"/>
              </a:rPr>
              <a:t>rax</a:t>
            </a:r>
            <a:endParaRPr kumimoji="1" lang="en-US" altLang="zh-CN" sz="1400" dirty="0">
              <a:solidFill>
                <a:schemeClr val="bg1">
                  <a:lumMod val="85000"/>
                </a:schemeClr>
              </a:solidFill>
              <a:ea typeface="Bangla MN" charset="0"/>
              <a:cs typeface="Bangla MN" charset="0"/>
            </a:endParaRPr>
          </a:p>
        </p:txBody>
      </p:sp>
      <p:sp>
        <p:nvSpPr>
          <p:cNvPr id="21" name="文本框 20"/>
          <p:cNvSpPr txBox="1"/>
          <p:nvPr/>
        </p:nvSpPr>
        <p:spPr>
          <a:xfrm>
            <a:off x="6084822" y="2420889"/>
            <a:ext cx="1439506" cy="287323"/>
          </a:xfrm>
          <a:prstGeom prst="rect">
            <a:avLst/>
          </a:prstGeom>
          <a:noFill/>
        </p:spPr>
        <p:txBody>
          <a:bodyPr wrap="square" rtlCol="0">
            <a:spAutoFit/>
          </a:bodyPr>
          <a:lstStyle/>
          <a:p>
            <a:r>
              <a:rPr kumimoji="1" lang="en-US" altLang="zh-CN" sz="1400" dirty="0">
                <a:solidFill>
                  <a:schemeClr val="bg1">
                    <a:lumMod val="85000"/>
                  </a:schemeClr>
                </a:solidFill>
                <a:ea typeface="Bangla MN" charset="0"/>
                <a:cs typeface="Bangla MN" charset="0"/>
              </a:rPr>
              <a:t>%</a:t>
            </a:r>
            <a:r>
              <a:rPr kumimoji="1" lang="en-US" altLang="zh-CN" sz="1400" dirty="0" err="1">
                <a:solidFill>
                  <a:schemeClr val="bg1">
                    <a:lumMod val="85000"/>
                  </a:schemeClr>
                </a:solidFill>
                <a:ea typeface="Bangla MN" charset="0"/>
                <a:cs typeface="Bangla MN" charset="0"/>
              </a:rPr>
              <a:t>rax</a:t>
            </a:r>
            <a:r>
              <a:rPr kumimoji="1" lang="en-US" altLang="zh-CN" sz="1400" dirty="0">
                <a:solidFill>
                  <a:schemeClr val="bg1">
                    <a:lumMod val="85000"/>
                  </a:schemeClr>
                </a:solidFill>
                <a:ea typeface="Bangla MN" charset="0"/>
                <a:cs typeface="Bangla MN" charset="0"/>
              </a:rPr>
              <a:t> = 1</a:t>
            </a:r>
            <a:endParaRPr kumimoji="1" lang="en-US" altLang="zh-CN" sz="1400" dirty="0">
              <a:solidFill>
                <a:schemeClr val="bg1">
                  <a:lumMod val="85000"/>
                </a:schemeClr>
              </a:solidFill>
              <a:ea typeface="Bangla MN" charset="0"/>
              <a:cs typeface="Bangla MN" charset="0"/>
              <a:sym typeface="Wingdings"/>
            </a:endParaRPr>
          </a:p>
        </p:txBody>
      </p:sp>
      <p:sp>
        <p:nvSpPr>
          <p:cNvPr id="22" name="文本框 21"/>
          <p:cNvSpPr txBox="1"/>
          <p:nvPr/>
        </p:nvSpPr>
        <p:spPr>
          <a:xfrm>
            <a:off x="4129162" y="1992955"/>
            <a:ext cx="1162919" cy="287323"/>
          </a:xfrm>
          <a:prstGeom prst="rect">
            <a:avLst/>
          </a:prstGeom>
          <a:noFill/>
        </p:spPr>
        <p:txBody>
          <a:bodyPr wrap="square" rtlCol="0">
            <a:spAutoFit/>
          </a:bodyPr>
          <a:lstStyle/>
          <a:p>
            <a:pPr algn="ctr"/>
            <a:r>
              <a:rPr kumimoji="1" lang="en-US" altLang="zh-CN" sz="1400" dirty="0">
                <a:solidFill>
                  <a:schemeClr val="bg1">
                    <a:lumMod val="85000"/>
                  </a:schemeClr>
                </a:solidFill>
                <a:ea typeface="Bangla MN" charset="0"/>
                <a:cs typeface="Bangla MN" charset="0"/>
              </a:rPr>
              <a:t>Instruction</a:t>
            </a:r>
            <a:endParaRPr kumimoji="1" lang="zh-CN" altLang="en-US" sz="1400" dirty="0">
              <a:solidFill>
                <a:schemeClr val="bg1">
                  <a:lumMod val="85000"/>
                </a:schemeClr>
              </a:solidFill>
              <a:ea typeface="Bangla MN" charset="0"/>
              <a:cs typeface="Bangla MN" charset="0"/>
            </a:endParaRPr>
          </a:p>
        </p:txBody>
      </p:sp>
      <p:sp>
        <p:nvSpPr>
          <p:cNvPr id="23" name="文本框 22"/>
          <p:cNvSpPr txBox="1"/>
          <p:nvPr/>
        </p:nvSpPr>
        <p:spPr>
          <a:xfrm>
            <a:off x="6236162" y="1978752"/>
            <a:ext cx="1000135" cy="287323"/>
          </a:xfrm>
          <a:prstGeom prst="rect">
            <a:avLst/>
          </a:prstGeom>
          <a:noFill/>
        </p:spPr>
        <p:txBody>
          <a:bodyPr wrap="square" rtlCol="0">
            <a:spAutoFit/>
          </a:bodyPr>
          <a:lstStyle/>
          <a:p>
            <a:pPr algn="ctr"/>
            <a:r>
              <a:rPr kumimoji="1" lang="en-US" altLang="zh-CN" sz="1400" dirty="0">
                <a:solidFill>
                  <a:schemeClr val="bg1">
                    <a:lumMod val="85000"/>
                  </a:schemeClr>
                </a:solidFill>
                <a:ea typeface="Bangla MN" charset="0"/>
                <a:cs typeface="Bangla MN" charset="0"/>
              </a:rPr>
              <a:t>Effect</a:t>
            </a:r>
            <a:endParaRPr kumimoji="1" lang="zh-CN" altLang="en-US" sz="1400" dirty="0">
              <a:solidFill>
                <a:schemeClr val="bg1">
                  <a:lumMod val="85000"/>
                </a:schemeClr>
              </a:solidFill>
              <a:ea typeface="Bangla MN" charset="0"/>
              <a:cs typeface="Bangla MN" charset="0"/>
            </a:endParaRPr>
          </a:p>
        </p:txBody>
      </p:sp>
      <p:sp>
        <p:nvSpPr>
          <p:cNvPr id="24" name="文本框 23"/>
          <p:cNvSpPr txBox="1"/>
          <p:nvPr/>
        </p:nvSpPr>
        <p:spPr>
          <a:xfrm>
            <a:off x="2149684" y="2824518"/>
            <a:ext cx="1126169" cy="481222"/>
          </a:xfrm>
          <a:prstGeom prst="rect">
            <a:avLst/>
          </a:prstGeom>
          <a:noFill/>
        </p:spPr>
        <p:txBody>
          <a:bodyPr wrap="square" rtlCol="0">
            <a:spAutoFit/>
          </a:bodyPr>
          <a:lstStyle/>
          <a:p>
            <a:pPr algn="ctr"/>
            <a:r>
              <a:rPr kumimoji="1" lang="en-US" altLang="zh-CN" sz="1400" dirty="0">
                <a:solidFill>
                  <a:schemeClr val="bg1">
                    <a:lumMod val="85000"/>
                  </a:schemeClr>
                </a:solidFill>
                <a:ea typeface="Bangla MN" charset="0"/>
                <a:cs typeface="Bangla MN" charset="0"/>
              </a:rPr>
              <a:t>Reorder</a:t>
            </a:r>
          </a:p>
          <a:p>
            <a:pPr algn="ctr"/>
            <a:r>
              <a:rPr kumimoji="1" lang="en-US" altLang="zh-CN" sz="1400" dirty="0">
                <a:solidFill>
                  <a:schemeClr val="bg1">
                    <a:lumMod val="85000"/>
                  </a:schemeClr>
                </a:solidFill>
                <a:ea typeface="Bangla MN" charset="0"/>
                <a:cs typeface="Bangla MN" charset="0"/>
              </a:rPr>
              <a:t>Execution</a:t>
            </a:r>
            <a:endParaRPr kumimoji="1" lang="zh-CN" altLang="en-US" sz="1400" dirty="0">
              <a:solidFill>
                <a:schemeClr val="bg1">
                  <a:lumMod val="85000"/>
                </a:schemeClr>
              </a:solidFill>
              <a:ea typeface="Bangla MN" charset="0"/>
              <a:cs typeface="Bangla MN" charset="0"/>
            </a:endParaRPr>
          </a:p>
        </p:txBody>
      </p:sp>
      <p:cxnSp>
        <p:nvCxnSpPr>
          <p:cNvPr id="25" name="直线箭头连接符 24"/>
          <p:cNvCxnSpPr/>
          <p:nvPr/>
        </p:nvCxnSpPr>
        <p:spPr>
          <a:xfrm>
            <a:off x="3361254" y="2780928"/>
            <a:ext cx="0" cy="72554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连接符 25"/>
          <p:cNvCxnSpPr/>
          <p:nvPr/>
        </p:nvCxnSpPr>
        <p:spPr>
          <a:xfrm>
            <a:off x="3266819" y="2780928"/>
            <a:ext cx="188870"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804806" y="2420888"/>
            <a:ext cx="1602154" cy="481222"/>
          </a:xfrm>
          <a:prstGeom prst="rect">
            <a:avLst/>
          </a:prstGeom>
          <a:noFill/>
        </p:spPr>
        <p:txBody>
          <a:bodyPr wrap="square" rtlCol="0">
            <a:spAutoFit/>
          </a:bodyPr>
          <a:lstStyle/>
          <a:p>
            <a:pPr algn="ctr"/>
            <a:r>
              <a:rPr kumimoji="1" lang="en-US" altLang="zh-CN" sz="1400" dirty="0">
                <a:solidFill>
                  <a:schemeClr val="bg1">
                    <a:lumMod val="85000"/>
                  </a:schemeClr>
                </a:solidFill>
                <a:ea typeface="Bangla MN" charset="0"/>
                <a:cs typeface="Bangla MN" charset="0"/>
              </a:rPr>
              <a:t>Permission Error!</a:t>
            </a:r>
            <a:endParaRPr kumimoji="1" lang="zh-CN" altLang="en-US" sz="1400" dirty="0">
              <a:solidFill>
                <a:schemeClr val="bg1">
                  <a:lumMod val="85000"/>
                </a:schemeClr>
              </a:solidFill>
              <a:ea typeface="Bangla MN" charset="0"/>
              <a:cs typeface="Bangla MN" charset="0"/>
            </a:endParaRPr>
          </a:p>
        </p:txBody>
      </p:sp>
      <p:sp>
        <p:nvSpPr>
          <p:cNvPr id="28" name="椭圆 27"/>
          <p:cNvSpPr/>
          <p:nvPr/>
        </p:nvSpPr>
        <p:spPr>
          <a:xfrm>
            <a:off x="3707904" y="2464693"/>
            <a:ext cx="220166" cy="220166"/>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dirty="0">
                <a:solidFill>
                  <a:schemeClr val="bg1">
                    <a:lumMod val="85000"/>
                  </a:schemeClr>
                </a:solidFill>
                <a:ea typeface="Bangla MN" charset="0"/>
                <a:cs typeface="Bangla MN" charset="0"/>
              </a:rPr>
              <a:t>1</a:t>
            </a:r>
            <a:endParaRPr kumimoji="1" lang="zh-CN" altLang="en-US" b="1" dirty="0">
              <a:solidFill>
                <a:schemeClr val="bg1">
                  <a:lumMod val="85000"/>
                </a:schemeClr>
              </a:solidFill>
              <a:ea typeface="Bangla MN" charset="0"/>
              <a:cs typeface="Bangla MN" charset="0"/>
            </a:endParaRPr>
          </a:p>
        </p:txBody>
      </p:sp>
      <p:sp>
        <p:nvSpPr>
          <p:cNvPr id="29" name="椭圆 28"/>
          <p:cNvSpPr/>
          <p:nvPr/>
        </p:nvSpPr>
        <p:spPr>
          <a:xfrm>
            <a:off x="3707904" y="2968749"/>
            <a:ext cx="220166" cy="220166"/>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dirty="0">
                <a:solidFill>
                  <a:schemeClr val="bg1">
                    <a:lumMod val="85000"/>
                  </a:schemeClr>
                </a:solidFill>
                <a:ea typeface="Bangla MN" charset="0"/>
                <a:cs typeface="Bangla MN" charset="0"/>
              </a:rPr>
              <a:t>2</a:t>
            </a:r>
            <a:endParaRPr kumimoji="1" lang="zh-CN" altLang="en-US" b="1" dirty="0">
              <a:solidFill>
                <a:schemeClr val="bg1">
                  <a:lumMod val="85000"/>
                </a:schemeClr>
              </a:solidFill>
              <a:ea typeface="Bangla MN" charset="0"/>
              <a:cs typeface="Bangla MN" charset="0"/>
            </a:endParaRPr>
          </a:p>
        </p:txBody>
      </p:sp>
      <p:sp>
        <p:nvSpPr>
          <p:cNvPr id="30" name="文本框 29"/>
          <p:cNvSpPr txBox="1"/>
          <p:nvPr/>
        </p:nvSpPr>
        <p:spPr>
          <a:xfrm>
            <a:off x="3275857" y="4365105"/>
            <a:ext cx="876921" cy="287323"/>
          </a:xfrm>
          <a:prstGeom prst="rect">
            <a:avLst/>
          </a:prstGeom>
          <a:solidFill>
            <a:schemeClr val="bg1"/>
          </a:solidFill>
        </p:spPr>
        <p:txBody>
          <a:bodyPr wrap="square" rtlCol="0">
            <a:spAutoFit/>
          </a:bodyPr>
          <a:lstStyle/>
          <a:p>
            <a:pPr algn="ctr"/>
            <a:r>
              <a:rPr kumimoji="1" lang="en-US" altLang="zh-CN" sz="1400" dirty="0">
                <a:ea typeface="Bangla MN" charset="0"/>
                <a:cs typeface="Bangla MN" charset="0"/>
              </a:rPr>
              <a:t>Cache</a:t>
            </a:r>
            <a:endParaRPr kumimoji="1" lang="zh-CN" altLang="en-US" sz="1400" dirty="0">
              <a:ea typeface="Bangla MN" charset="0"/>
              <a:cs typeface="Bangla MN" charset="0"/>
            </a:endParaRPr>
          </a:p>
        </p:txBody>
      </p:sp>
      <p:sp>
        <p:nvSpPr>
          <p:cNvPr id="31" name="文本框 30"/>
          <p:cNvSpPr txBox="1"/>
          <p:nvPr/>
        </p:nvSpPr>
        <p:spPr>
          <a:xfrm>
            <a:off x="5681615" y="4365105"/>
            <a:ext cx="1047414" cy="287323"/>
          </a:xfrm>
          <a:prstGeom prst="rect">
            <a:avLst/>
          </a:prstGeom>
          <a:solidFill>
            <a:schemeClr val="bg1"/>
          </a:solidFill>
        </p:spPr>
        <p:txBody>
          <a:bodyPr wrap="square" rtlCol="0">
            <a:spAutoFit/>
          </a:bodyPr>
          <a:lstStyle/>
          <a:p>
            <a:r>
              <a:rPr kumimoji="1" lang="en-US" altLang="zh-CN" sz="1400" dirty="0">
                <a:ea typeface="Bangla MN" charset="0"/>
                <a:cs typeface="Bangla MN" charset="0"/>
              </a:rPr>
              <a:t>Memory</a:t>
            </a:r>
            <a:r>
              <a:rPr kumimoji="1" lang="zh-CN" altLang="en-US" sz="1400" dirty="0">
                <a:ea typeface="Bangla MN" charset="0"/>
                <a:cs typeface="Bangla MN" charset="0"/>
              </a:rPr>
              <a:t> </a:t>
            </a:r>
          </a:p>
        </p:txBody>
      </p:sp>
      <p:sp>
        <p:nvSpPr>
          <p:cNvPr id="39" name="文本框 38"/>
          <p:cNvSpPr txBox="1"/>
          <p:nvPr/>
        </p:nvSpPr>
        <p:spPr>
          <a:xfrm>
            <a:off x="5508105" y="5320732"/>
            <a:ext cx="1551535" cy="453329"/>
          </a:xfrm>
          <a:prstGeom prst="rect">
            <a:avLst/>
          </a:prstGeom>
          <a:noFill/>
        </p:spPr>
        <p:txBody>
          <a:bodyPr wrap="square" rtlCol="0">
            <a:spAutoFit/>
          </a:bodyPr>
          <a:lstStyle/>
          <a:p>
            <a:pPr algn="ctr"/>
            <a:r>
              <a:rPr kumimoji="1" lang="en-US" altLang="zh-CN" sz="1400" dirty="0" err="1">
                <a:ea typeface="Bangla MN" charset="0"/>
                <a:cs typeface="Bangla MN" charset="0"/>
              </a:rPr>
              <a:t>buf</a:t>
            </a:r>
            <a:r>
              <a:rPr kumimoji="1" lang="en-US" altLang="zh-CN" sz="1400" dirty="0">
                <a:ea typeface="Bangla MN" charset="0"/>
                <a:cs typeface="Bangla MN" charset="0"/>
              </a:rPr>
              <a:t> </a:t>
            </a:r>
          </a:p>
          <a:p>
            <a:pPr algn="ctr"/>
            <a:r>
              <a:rPr kumimoji="1" lang="en-US" altLang="zh-CN" sz="1200" dirty="0">
                <a:ea typeface="Bangla MN" charset="0"/>
                <a:cs typeface="Bangla MN" charset="0"/>
              </a:rPr>
              <a:t>(Attack buffer)</a:t>
            </a:r>
            <a:endParaRPr kumimoji="1" lang="zh-CN" altLang="en-US" dirty="0">
              <a:ea typeface="Bangla MN" charset="0"/>
              <a:cs typeface="Bangla MN" charset="0"/>
            </a:endParaRPr>
          </a:p>
        </p:txBody>
      </p:sp>
      <p:pic>
        <p:nvPicPr>
          <p:cNvPr id="41" name="图片 4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7642" y="5268428"/>
            <a:ext cx="369461" cy="604390"/>
          </a:xfrm>
          <a:prstGeom prst="rect">
            <a:avLst/>
          </a:prstGeom>
        </p:spPr>
      </p:pic>
      <p:sp>
        <p:nvSpPr>
          <p:cNvPr id="42" name="文本框 41"/>
          <p:cNvSpPr txBox="1"/>
          <p:nvPr/>
        </p:nvSpPr>
        <p:spPr>
          <a:xfrm>
            <a:off x="1115617" y="5368038"/>
            <a:ext cx="1142163" cy="259430"/>
          </a:xfrm>
          <a:prstGeom prst="rect">
            <a:avLst/>
          </a:prstGeom>
          <a:noFill/>
        </p:spPr>
        <p:txBody>
          <a:bodyPr wrap="square" rtlCol="0">
            <a:spAutoFit/>
          </a:bodyPr>
          <a:lstStyle/>
          <a:p>
            <a:r>
              <a:rPr kumimoji="1" lang="en-US" altLang="zh-CN" sz="1200" dirty="0">
                <a:ea typeface="DengXian" charset="-122"/>
                <a:cs typeface="DengXian" charset="-122"/>
              </a:rPr>
              <a:t>Meltdown</a:t>
            </a:r>
          </a:p>
        </p:txBody>
      </p:sp>
      <p:graphicFrame>
        <p:nvGraphicFramePr>
          <p:cNvPr id="46" name="表格 45"/>
          <p:cNvGraphicFramePr>
            <a:graphicFrameLocks noGrp="1"/>
          </p:cNvGraphicFramePr>
          <p:nvPr/>
        </p:nvGraphicFramePr>
        <p:xfrm>
          <a:off x="3579299" y="4743993"/>
          <a:ext cx="1157165" cy="822960"/>
        </p:xfrm>
        <a:graphic>
          <a:graphicData uri="http://schemas.openxmlformats.org/drawingml/2006/table">
            <a:tbl>
              <a:tblPr firstRow="1" bandRow="1">
                <a:effectLst>
                  <a:outerShdw blurRad="63500" sx="102000" sy="102000" algn="ctr" rotWithShape="0">
                    <a:prstClr val="black">
                      <a:alpha val="40000"/>
                    </a:prstClr>
                  </a:outerShdw>
                </a:effectLst>
                <a:tableStyleId>{7E9639D4-E3E2-4D34-9284-5A2195B3D0D7}</a:tableStyleId>
              </a:tblPr>
              <a:tblGrid>
                <a:gridCol w="1157165">
                  <a:extLst>
                    <a:ext uri="{9D8B030D-6E8A-4147-A177-3AD203B41FA5}">
                      <a16:colId xmlns:a16="http://schemas.microsoft.com/office/drawing/2014/main" val="20000"/>
                    </a:ext>
                  </a:extLst>
                </a:gridCol>
              </a:tblGrid>
              <a:tr h="117404">
                <a:tc>
                  <a:txBody>
                    <a:bodyPr/>
                    <a:lstStyle/>
                    <a:p>
                      <a:pPr algn="ctr"/>
                      <a:r>
                        <a:rPr lang="en-US" altLang="zh-CN" sz="900" dirty="0">
                          <a:solidFill>
                            <a:schemeClr val="tx1"/>
                          </a:solidFill>
                        </a:rPr>
                        <a:t>Key = 1</a:t>
                      </a:r>
                      <a:endParaRPr lang="zh-CN" altLang="en-US" sz="900" dirty="0">
                        <a:solidFill>
                          <a:schemeClr val="tx1"/>
                        </a:solidFill>
                      </a:endParaRPr>
                    </a:p>
                  </a:txBody>
                  <a:tcPr marL="72000" marR="72000" marT="0" marB="0">
                    <a:lnL w="19050" cap="flat" cmpd="sng" algn="ctr">
                      <a:solidFill>
                        <a:srgbClr val="FF0066"/>
                      </a:solidFill>
                      <a:prstDash val="solid"/>
                      <a:round/>
                      <a:headEnd type="none" w="med" len="med"/>
                      <a:tailEnd type="none" w="med" len="med"/>
                    </a:lnL>
                    <a:lnR w="19050" cap="flat" cmpd="sng" algn="ctr">
                      <a:solidFill>
                        <a:srgbClr val="FF0066"/>
                      </a:solidFill>
                      <a:prstDash val="solid"/>
                      <a:round/>
                      <a:headEnd type="none" w="med" len="med"/>
                      <a:tailEnd type="none" w="med" len="med"/>
                    </a:lnR>
                    <a:lnT w="19050" cap="flat" cmpd="sng" algn="ctr">
                      <a:solidFill>
                        <a:srgbClr val="FF0066"/>
                      </a:solidFill>
                      <a:prstDash val="solid"/>
                      <a:round/>
                      <a:headEnd type="none" w="med" len="med"/>
                      <a:tailEnd type="none" w="med" len="med"/>
                    </a:lnT>
                    <a:lnB w="19050" cap="flat" cmpd="sng" algn="ctr">
                      <a:solidFill>
                        <a:srgbClr val="FF0066"/>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17404">
                <a:tc>
                  <a:txBody>
                    <a:bodyPr/>
                    <a:lstStyle/>
                    <a:p>
                      <a:pPr algn="ctr"/>
                      <a:endParaRPr lang="zh-CN" altLang="en-US" sz="900" dirty="0">
                        <a:solidFill>
                          <a:schemeClr val="tx1"/>
                        </a:solidFill>
                      </a:endParaRPr>
                    </a:p>
                  </a:txBody>
                  <a:tcPr marL="72000" marR="72000" marT="0" marB="0">
                    <a:lnT w="19050" cap="flat" cmpd="sng" algn="ctr">
                      <a:solidFill>
                        <a:srgbClr val="FF0066"/>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102870">
                <a:tc>
                  <a:txBody>
                    <a:bodyPr/>
                    <a:lstStyle/>
                    <a:p>
                      <a:pPr algn="ctr"/>
                      <a:endParaRPr lang="zh-CN" altLang="en-US" sz="900" b="1" dirty="0">
                        <a:solidFill>
                          <a:schemeClr val="tx1"/>
                        </a:solidFill>
                      </a:endParaRPr>
                    </a:p>
                  </a:txBody>
                  <a:tcPr marL="72000" marR="72000" marT="0" marB="0">
                    <a:lnB w="19050" cap="flat" cmpd="sng" algn="ctr">
                      <a:solidFill>
                        <a:srgbClr val="FF0066"/>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02870">
                <a:tc>
                  <a:txBody>
                    <a:bodyPr/>
                    <a:lstStyle/>
                    <a:p>
                      <a:pPr algn="ctr"/>
                      <a:r>
                        <a:rPr lang="en-US" altLang="zh-CN" sz="900" b="1" dirty="0" err="1">
                          <a:solidFill>
                            <a:schemeClr val="tx1"/>
                          </a:solidFill>
                        </a:rPr>
                        <a:t>buf</a:t>
                      </a:r>
                      <a:r>
                        <a:rPr lang="en-US" altLang="zh-CN" sz="900" b="1" dirty="0">
                          <a:solidFill>
                            <a:schemeClr val="tx1"/>
                          </a:solidFill>
                        </a:rPr>
                        <a:t>[1]</a:t>
                      </a:r>
                      <a:endParaRPr lang="zh-CN" altLang="en-US" sz="900" b="1" dirty="0">
                        <a:solidFill>
                          <a:schemeClr val="tx1"/>
                        </a:solidFill>
                      </a:endParaRPr>
                    </a:p>
                  </a:txBody>
                  <a:tcPr marL="72000" marR="72000" marT="0" marB="0">
                    <a:lnL w="19050" cap="flat" cmpd="sng" algn="ctr">
                      <a:solidFill>
                        <a:srgbClr val="FF0066"/>
                      </a:solidFill>
                      <a:prstDash val="solid"/>
                      <a:round/>
                      <a:headEnd type="none" w="med" len="med"/>
                      <a:tailEnd type="none" w="med" len="med"/>
                    </a:lnL>
                    <a:lnR w="19050" cap="flat" cmpd="sng" algn="ctr">
                      <a:solidFill>
                        <a:srgbClr val="FF0066"/>
                      </a:solidFill>
                      <a:prstDash val="solid"/>
                      <a:round/>
                      <a:headEnd type="none" w="med" len="med"/>
                      <a:tailEnd type="none" w="med" len="med"/>
                    </a:lnR>
                    <a:lnT w="19050" cap="flat" cmpd="sng" algn="ctr">
                      <a:solidFill>
                        <a:srgbClr val="FF0066"/>
                      </a:solidFill>
                      <a:prstDash val="solid"/>
                      <a:round/>
                      <a:headEnd type="none" w="med" len="med"/>
                      <a:tailEnd type="none" w="med" len="med"/>
                    </a:lnT>
                    <a:lnB w="19050" cap="flat" cmpd="sng" algn="ctr">
                      <a:solidFill>
                        <a:srgbClr val="FF0066"/>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02870">
                <a:tc>
                  <a:txBody>
                    <a:bodyPr/>
                    <a:lstStyle/>
                    <a:p>
                      <a:pPr algn="ctr"/>
                      <a:endParaRPr lang="zh-CN" altLang="en-US" sz="900" b="1" dirty="0">
                        <a:solidFill>
                          <a:schemeClr val="tx1"/>
                        </a:solidFill>
                      </a:endParaRPr>
                    </a:p>
                  </a:txBody>
                  <a:tcPr marL="72000" marR="72000" marT="0" marB="0">
                    <a:lnT w="19050" cap="flat" cmpd="sng" algn="ctr">
                      <a:solidFill>
                        <a:srgbClr val="FF0066"/>
                      </a:solidFill>
                      <a:prstDash val="solid"/>
                      <a:round/>
                      <a:headEnd type="none" w="med" len="med"/>
                      <a:tailEnd type="none" w="med" len="med"/>
                    </a:lnT>
                    <a:solidFill>
                      <a:schemeClr val="bg1"/>
                    </a:solidFill>
                  </a:tcPr>
                </a:tc>
                <a:extLst>
                  <a:ext uri="{0D108BD9-81ED-4DB2-BD59-A6C34878D82A}">
                    <a16:rowId xmlns:a16="http://schemas.microsoft.com/office/drawing/2014/main" val="10004"/>
                  </a:ext>
                </a:extLst>
              </a:tr>
              <a:tr h="102870">
                <a:tc>
                  <a:txBody>
                    <a:bodyPr/>
                    <a:lstStyle/>
                    <a:p>
                      <a:pPr algn="ctr"/>
                      <a:endParaRPr lang="zh-CN" altLang="en-US" sz="900" b="1" dirty="0">
                        <a:solidFill>
                          <a:schemeClr val="tx1"/>
                        </a:solidFill>
                      </a:endParaRPr>
                    </a:p>
                  </a:txBody>
                  <a:tcPr marL="72000" marR="72000" marT="0" marB="0">
                    <a:solidFill>
                      <a:schemeClr val="bg1"/>
                    </a:solidFill>
                  </a:tcPr>
                </a:tc>
                <a:extLst>
                  <a:ext uri="{0D108BD9-81ED-4DB2-BD59-A6C34878D82A}">
                    <a16:rowId xmlns:a16="http://schemas.microsoft.com/office/drawing/2014/main" val="10005"/>
                  </a:ext>
                </a:extLst>
              </a:tr>
            </a:tbl>
          </a:graphicData>
        </a:graphic>
      </p:graphicFrame>
      <p:graphicFrame>
        <p:nvGraphicFramePr>
          <p:cNvPr id="48" name="表格 47"/>
          <p:cNvGraphicFramePr>
            <a:graphicFrameLocks noGrp="1"/>
          </p:cNvGraphicFramePr>
          <p:nvPr/>
        </p:nvGraphicFramePr>
        <p:xfrm>
          <a:off x="5926351" y="4743993"/>
          <a:ext cx="2520000" cy="340268"/>
        </p:xfrm>
        <a:graphic>
          <a:graphicData uri="http://schemas.openxmlformats.org/drawingml/2006/table">
            <a:tbl>
              <a:tblPr firstRow="1" bandRow="1">
                <a:effectLst>
                  <a:outerShdw blurRad="63500" sx="102000" sy="102000" algn="ctr" rotWithShape="0">
                    <a:prstClr val="black">
                      <a:alpha val="40000"/>
                    </a:prstClr>
                  </a:outerShdw>
                </a:effectLst>
                <a:tableStyleId>{7E9639D4-E3E2-4D34-9284-5A2195B3D0D7}</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gridCol w="360000">
                  <a:extLst>
                    <a:ext uri="{9D8B030D-6E8A-4147-A177-3AD203B41FA5}">
                      <a16:colId xmlns:a16="http://schemas.microsoft.com/office/drawing/2014/main" val="20005"/>
                    </a:ext>
                  </a:extLst>
                </a:gridCol>
                <a:gridCol w="360000">
                  <a:extLst>
                    <a:ext uri="{9D8B030D-6E8A-4147-A177-3AD203B41FA5}">
                      <a16:colId xmlns:a16="http://schemas.microsoft.com/office/drawing/2014/main" val="20006"/>
                    </a:ext>
                  </a:extLst>
                </a:gridCol>
              </a:tblGrid>
              <a:tr h="340268">
                <a:tc>
                  <a:txBody>
                    <a:bodyPr/>
                    <a:lstStyle/>
                    <a:p>
                      <a:pPr algn="ctr"/>
                      <a:r>
                        <a:rPr lang="mr-IN" altLang="zh-CN" sz="700" dirty="0">
                          <a:solidFill>
                            <a:schemeClr val="tx1"/>
                          </a:solidFill>
                        </a:rPr>
                        <a:t>…</a:t>
                      </a:r>
                      <a:endParaRPr lang="zh-CN" altLang="en-US" sz="7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[0]</a:t>
                      </a: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9050" cap="flat" cmpd="sng" algn="ctr">
                      <a:solidFill>
                        <a:srgbClr val="FF0066"/>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[1]</a:t>
                      </a:r>
                      <a:endParaRPr lang="zh-CN" altLang="en-US" sz="900" dirty="0">
                        <a:solidFill>
                          <a:schemeClr val="tx1"/>
                        </a:solidFill>
                      </a:endParaRPr>
                    </a:p>
                  </a:txBody>
                  <a:tcPr marL="0" marR="0" marT="0" marB="0" anchor="ctr">
                    <a:lnL w="19050" cap="flat" cmpd="sng" algn="ctr">
                      <a:solidFill>
                        <a:srgbClr val="FF0066"/>
                      </a:solidFill>
                      <a:prstDash val="solid"/>
                      <a:round/>
                      <a:headEnd type="none" w="med" len="med"/>
                      <a:tailEnd type="none" w="med" len="med"/>
                    </a:lnL>
                    <a:lnR w="19050" cap="flat" cmpd="sng" algn="ctr">
                      <a:solidFill>
                        <a:srgbClr val="FF0066"/>
                      </a:solidFill>
                      <a:prstDash val="solid"/>
                      <a:round/>
                      <a:headEnd type="none" w="med" len="med"/>
                      <a:tailEnd type="none" w="med" len="med"/>
                    </a:lnR>
                    <a:lnT w="19050" cap="flat" cmpd="sng" algn="ctr">
                      <a:solidFill>
                        <a:srgbClr val="FF0066"/>
                      </a:solidFill>
                      <a:prstDash val="solid"/>
                      <a:round/>
                      <a:headEnd type="none" w="med" len="med"/>
                      <a:tailEnd type="none" w="med" len="med"/>
                    </a:lnT>
                    <a:lnB w="19050" cap="flat" cmpd="sng" algn="ctr">
                      <a:solidFill>
                        <a:srgbClr val="FF0066"/>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[2]</a:t>
                      </a:r>
                      <a:endParaRPr lang="zh-CN" altLang="en-US" sz="900" dirty="0">
                        <a:solidFill>
                          <a:schemeClr val="tx1"/>
                        </a:solidFill>
                      </a:endParaRPr>
                    </a:p>
                  </a:txBody>
                  <a:tcPr marL="0" marR="0" marT="0" marB="0" anchor="ctr">
                    <a:lnL w="19050" cap="flat" cmpd="sng" algn="ctr">
                      <a:solidFill>
                        <a:srgbClr val="FF0066"/>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mr-IN" altLang="zh-CN" sz="900" dirty="0">
                          <a:solidFill>
                            <a:schemeClr val="tx1"/>
                          </a:solidFill>
                        </a:rPr>
                        <a:t>…</a:t>
                      </a: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[n]</a:t>
                      </a: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mr-IN" altLang="zh-CN" sz="700" dirty="0">
                          <a:solidFill>
                            <a:schemeClr val="tx1"/>
                          </a:solidFill>
                        </a:rPr>
                        <a:t>…</a:t>
                      </a:r>
                      <a:endParaRPr lang="zh-CN" altLang="en-US" sz="7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43" name="文本框 42"/>
          <p:cNvSpPr txBox="1"/>
          <p:nvPr/>
        </p:nvSpPr>
        <p:spPr>
          <a:xfrm>
            <a:off x="3972526" y="2924944"/>
            <a:ext cx="1986832" cy="481222"/>
          </a:xfrm>
          <a:prstGeom prst="rect">
            <a:avLst/>
          </a:prstGeom>
          <a:noFill/>
        </p:spPr>
        <p:txBody>
          <a:bodyPr wrap="square" rtlCol="0">
            <a:spAutoFit/>
          </a:bodyPr>
          <a:lstStyle/>
          <a:p>
            <a:r>
              <a:rPr kumimoji="1" lang="en-US" altLang="zh-CN" sz="1400" dirty="0">
                <a:solidFill>
                  <a:schemeClr val="bg1">
                    <a:lumMod val="85000"/>
                  </a:schemeClr>
                </a:solidFill>
                <a:ea typeface="Bangla MN" charset="0"/>
                <a:cs typeface="Bangla MN" charset="0"/>
              </a:rPr>
              <a:t>Load </a:t>
            </a:r>
            <a:r>
              <a:rPr kumimoji="1" lang="en-US" altLang="zh-CN" sz="1400" dirty="0" err="1">
                <a:solidFill>
                  <a:schemeClr val="bg1">
                    <a:lumMod val="85000"/>
                  </a:schemeClr>
                </a:solidFill>
                <a:ea typeface="Bangla MN" charset="0"/>
                <a:cs typeface="Bangla MN" charset="0"/>
              </a:rPr>
              <a:t>buf</a:t>
            </a:r>
            <a:r>
              <a:rPr kumimoji="1" lang="en-US" altLang="zh-CN" sz="1400" dirty="0">
                <a:solidFill>
                  <a:schemeClr val="bg1">
                    <a:lumMod val="85000"/>
                  </a:schemeClr>
                </a:solidFill>
                <a:ea typeface="Bangla MN" charset="0"/>
                <a:cs typeface="Bangla MN" charset="0"/>
              </a:rPr>
              <a:t>[%</a:t>
            </a:r>
            <a:r>
              <a:rPr kumimoji="1" lang="en-US" altLang="zh-CN" sz="1400" dirty="0" err="1">
                <a:solidFill>
                  <a:schemeClr val="bg1">
                    <a:lumMod val="85000"/>
                  </a:schemeClr>
                </a:solidFill>
                <a:ea typeface="Bangla MN" charset="0"/>
                <a:cs typeface="Bangla MN" charset="0"/>
              </a:rPr>
              <a:t>rax</a:t>
            </a:r>
            <a:r>
              <a:rPr kumimoji="1" lang="en-US" altLang="zh-CN" sz="1400" dirty="0">
                <a:solidFill>
                  <a:schemeClr val="bg1">
                    <a:lumMod val="85000"/>
                  </a:schemeClr>
                </a:solidFill>
                <a:ea typeface="Bangla MN" charset="0"/>
                <a:cs typeface="Bangla MN" charset="0"/>
              </a:rPr>
              <a:t>], %</a:t>
            </a:r>
            <a:r>
              <a:rPr kumimoji="1" lang="en-US" altLang="zh-CN" sz="1400" dirty="0" err="1">
                <a:solidFill>
                  <a:schemeClr val="bg1">
                    <a:lumMod val="85000"/>
                  </a:schemeClr>
                </a:solidFill>
                <a:ea typeface="Bangla MN" charset="0"/>
                <a:cs typeface="Bangla MN" charset="0"/>
              </a:rPr>
              <a:t>rbx</a:t>
            </a:r>
            <a:endParaRPr kumimoji="1" lang="en-US" altLang="zh-CN" sz="1400" dirty="0">
              <a:solidFill>
                <a:schemeClr val="bg1">
                  <a:lumMod val="85000"/>
                </a:schemeClr>
              </a:solidFill>
              <a:ea typeface="Bangla MN" charset="0"/>
              <a:cs typeface="Bangla MN" charset="0"/>
            </a:endParaRPr>
          </a:p>
        </p:txBody>
      </p:sp>
      <p:sp>
        <p:nvSpPr>
          <p:cNvPr id="44" name="文本框 43"/>
          <p:cNvSpPr txBox="1"/>
          <p:nvPr/>
        </p:nvSpPr>
        <p:spPr>
          <a:xfrm>
            <a:off x="6084822" y="2924945"/>
            <a:ext cx="1439506" cy="287323"/>
          </a:xfrm>
          <a:prstGeom prst="rect">
            <a:avLst/>
          </a:prstGeom>
          <a:noFill/>
        </p:spPr>
        <p:txBody>
          <a:bodyPr wrap="square" rtlCol="0">
            <a:spAutoFit/>
          </a:bodyPr>
          <a:lstStyle/>
          <a:p>
            <a:r>
              <a:rPr kumimoji="1" lang="en-US" altLang="zh-CN" sz="1400" dirty="0">
                <a:solidFill>
                  <a:schemeClr val="bg1">
                    <a:lumMod val="85000"/>
                  </a:schemeClr>
                </a:solidFill>
                <a:ea typeface="Bangla MN" charset="0"/>
                <a:cs typeface="Bangla MN" charset="0"/>
                <a:sym typeface="Wingdings"/>
              </a:rPr>
              <a:t>Access </a:t>
            </a:r>
            <a:r>
              <a:rPr kumimoji="1" lang="en-US" altLang="zh-CN" sz="1400" dirty="0" err="1">
                <a:solidFill>
                  <a:schemeClr val="bg1">
                    <a:lumMod val="85000"/>
                  </a:schemeClr>
                </a:solidFill>
                <a:ea typeface="Bangla MN" charset="0"/>
                <a:cs typeface="Bangla MN" charset="0"/>
                <a:sym typeface="Wingdings"/>
              </a:rPr>
              <a:t>buf</a:t>
            </a:r>
            <a:r>
              <a:rPr kumimoji="1" lang="en-US" altLang="zh-CN" sz="1400" dirty="0">
                <a:solidFill>
                  <a:schemeClr val="bg1">
                    <a:lumMod val="85000"/>
                  </a:schemeClr>
                </a:solidFill>
                <a:ea typeface="Bangla MN" charset="0"/>
                <a:cs typeface="Bangla MN" charset="0"/>
                <a:sym typeface="Wingdings"/>
              </a:rPr>
              <a:t>[1</a:t>
            </a:r>
            <a:r>
              <a:rPr kumimoji="1" lang="en-US" altLang="zh-CN" sz="1400" dirty="0">
                <a:solidFill>
                  <a:schemeClr val="bg1">
                    <a:lumMod val="85000"/>
                  </a:schemeClr>
                </a:solidFill>
                <a:effectLst>
                  <a:outerShdw blurRad="63500" sx="102000" sy="102000" algn="ctr" rotWithShape="0">
                    <a:prstClr val="black">
                      <a:alpha val="40000"/>
                    </a:prstClr>
                  </a:outerShdw>
                </a:effectLst>
                <a:ea typeface="Bangla MN" charset="0"/>
                <a:cs typeface="Bangla MN" charset="0"/>
                <a:sym typeface="Wingdings"/>
              </a:rPr>
              <a:t>]</a:t>
            </a:r>
            <a:endParaRPr kumimoji="1" lang="en-US" altLang="zh-CN" sz="1400" dirty="0">
              <a:solidFill>
                <a:schemeClr val="bg1">
                  <a:lumMod val="85000"/>
                </a:schemeClr>
              </a:solidFill>
              <a:ea typeface="Bangla MN" charset="0"/>
              <a:cs typeface="Bangla MN" charset="0"/>
              <a:sym typeface="Wingdings"/>
            </a:endParaRPr>
          </a:p>
        </p:txBody>
      </p:sp>
      <p:cxnSp>
        <p:nvCxnSpPr>
          <p:cNvPr id="47" name="直线箭头连接符 46"/>
          <p:cNvCxnSpPr/>
          <p:nvPr/>
        </p:nvCxnSpPr>
        <p:spPr>
          <a:xfrm>
            <a:off x="6283871" y="5121816"/>
            <a:ext cx="0" cy="246222"/>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a:off x="5800310" y="3400250"/>
            <a:ext cx="220166" cy="220166"/>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dirty="0">
                <a:solidFill>
                  <a:schemeClr val="bg1">
                    <a:lumMod val="85000"/>
                  </a:schemeClr>
                </a:solidFill>
                <a:ea typeface="Bangla MN" charset="0"/>
                <a:cs typeface="Bangla MN" charset="0"/>
              </a:rPr>
              <a:t>3</a:t>
            </a:r>
            <a:endParaRPr kumimoji="1" lang="zh-CN" altLang="en-US" b="1" dirty="0">
              <a:solidFill>
                <a:schemeClr val="bg1">
                  <a:lumMod val="85000"/>
                </a:schemeClr>
              </a:solidFill>
              <a:ea typeface="Bangla MN" charset="0"/>
              <a:cs typeface="Bangla MN" charset="0"/>
            </a:endParaRPr>
          </a:p>
        </p:txBody>
      </p:sp>
      <p:cxnSp>
        <p:nvCxnSpPr>
          <p:cNvPr id="45" name="直线箭头连接符 44"/>
          <p:cNvCxnSpPr/>
          <p:nvPr/>
        </p:nvCxnSpPr>
        <p:spPr>
          <a:xfrm>
            <a:off x="2913129" y="4938042"/>
            <a:ext cx="6332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2568356" y="5105250"/>
            <a:ext cx="1322811" cy="397866"/>
          </a:xfrm>
          <a:prstGeom prst="rect">
            <a:avLst/>
          </a:prstGeom>
          <a:noFill/>
        </p:spPr>
        <p:txBody>
          <a:bodyPr wrap="square" rtlCol="0">
            <a:spAutoFit/>
          </a:bodyPr>
          <a:lstStyle/>
          <a:p>
            <a:pPr algn="ctr"/>
            <a:r>
              <a:rPr kumimoji="1" lang="en-US" altLang="zh-CN" sz="1100" i="1" dirty="0">
                <a:ea typeface="Bangla MN" charset="0"/>
                <a:cs typeface="Bangla MN" charset="0"/>
              </a:rPr>
              <a:t>Access </a:t>
            </a:r>
          </a:p>
          <a:p>
            <a:pPr algn="ctr"/>
            <a:r>
              <a:rPr kumimoji="1" lang="en-US" altLang="zh-CN" sz="1100" i="1" dirty="0" err="1">
                <a:solidFill>
                  <a:srgbClr val="FF0066"/>
                </a:solidFill>
                <a:ea typeface="Bangla MN" charset="0"/>
                <a:cs typeface="Bangla MN" charset="0"/>
              </a:rPr>
              <a:t>buf</a:t>
            </a:r>
            <a:r>
              <a:rPr kumimoji="1" lang="en-US" altLang="zh-CN" sz="1100" i="1" dirty="0">
                <a:solidFill>
                  <a:srgbClr val="FF0066"/>
                </a:solidFill>
                <a:ea typeface="Bangla MN" charset="0"/>
                <a:cs typeface="Bangla MN" charset="0"/>
              </a:rPr>
              <a:t>[1]</a:t>
            </a:r>
          </a:p>
        </p:txBody>
      </p:sp>
      <p:cxnSp>
        <p:nvCxnSpPr>
          <p:cNvPr id="50" name="直线箭头连接符 49"/>
          <p:cNvCxnSpPr/>
          <p:nvPr/>
        </p:nvCxnSpPr>
        <p:spPr>
          <a:xfrm>
            <a:off x="4965942" y="4938042"/>
            <a:ext cx="6332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p:nvPr/>
        </p:nvCxnSpPr>
        <p:spPr>
          <a:xfrm>
            <a:off x="4965942" y="5013176"/>
            <a:ext cx="633264" cy="0"/>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4661014" y="5105250"/>
            <a:ext cx="1322811" cy="397866"/>
          </a:xfrm>
          <a:prstGeom prst="rect">
            <a:avLst/>
          </a:prstGeom>
          <a:noFill/>
        </p:spPr>
        <p:txBody>
          <a:bodyPr wrap="square" rtlCol="0">
            <a:spAutoFit/>
          </a:bodyPr>
          <a:lstStyle/>
          <a:p>
            <a:pPr algn="ctr"/>
            <a:r>
              <a:rPr kumimoji="1" lang="en-US" altLang="zh-CN" sz="1100" i="1" dirty="0">
                <a:solidFill>
                  <a:srgbClr val="FF0066"/>
                </a:solidFill>
                <a:ea typeface="Bangla MN" charset="0"/>
                <a:cs typeface="Bangla MN" charset="0"/>
              </a:rPr>
              <a:t>Fill </a:t>
            </a:r>
            <a:r>
              <a:rPr kumimoji="1" lang="en-US" altLang="zh-CN" sz="1100" i="1" dirty="0" err="1">
                <a:solidFill>
                  <a:srgbClr val="FF0066"/>
                </a:solidFill>
                <a:ea typeface="Bangla MN" charset="0"/>
                <a:cs typeface="Bangla MN" charset="0"/>
              </a:rPr>
              <a:t>buf</a:t>
            </a:r>
            <a:r>
              <a:rPr kumimoji="1" lang="en-US" altLang="zh-CN" sz="1100" i="1" dirty="0">
                <a:solidFill>
                  <a:srgbClr val="FF0066"/>
                </a:solidFill>
                <a:ea typeface="Bangla MN" charset="0"/>
                <a:cs typeface="Bangla MN" charset="0"/>
              </a:rPr>
              <a:t>[1]</a:t>
            </a:r>
          </a:p>
          <a:p>
            <a:pPr algn="ctr"/>
            <a:r>
              <a:rPr kumimoji="1" lang="en-US" altLang="zh-CN" sz="1100" i="1" dirty="0">
                <a:solidFill>
                  <a:srgbClr val="FF0066"/>
                </a:solidFill>
                <a:ea typeface="Bangla MN" charset="0"/>
                <a:cs typeface="Bangla MN" charset="0"/>
              </a:rPr>
              <a:t>to cache</a:t>
            </a:r>
          </a:p>
        </p:txBody>
      </p:sp>
      <p:sp>
        <p:nvSpPr>
          <p:cNvPr id="57" name="椭圆 56"/>
          <p:cNvSpPr/>
          <p:nvPr/>
        </p:nvSpPr>
        <p:spPr>
          <a:xfrm>
            <a:off x="3119096" y="4826905"/>
            <a:ext cx="220166" cy="220166"/>
          </a:xfrm>
          <a:prstGeom prst="ellipse">
            <a:avLst/>
          </a:prstGeom>
          <a:solidFill>
            <a:schemeClr val="bg1"/>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dirty="0">
                <a:solidFill>
                  <a:srgbClr val="FF0066"/>
                </a:solidFill>
                <a:ea typeface="Bangla MN" charset="0"/>
                <a:cs typeface="Bangla MN" charset="0"/>
              </a:rPr>
              <a:t>2</a:t>
            </a:r>
            <a:endParaRPr kumimoji="1" lang="zh-CN" altLang="en-US" b="1" dirty="0">
              <a:solidFill>
                <a:srgbClr val="FF0066"/>
              </a:solidFill>
              <a:ea typeface="Bangla MN" charset="0"/>
              <a:cs typeface="Bangla MN" charset="0"/>
            </a:endParaRPr>
          </a:p>
        </p:txBody>
      </p:sp>
      <p:sp>
        <p:nvSpPr>
          <p:cNvPr id="58" name="椭圆 57"/>
          <p:cNvSpPr/>
          <p:nvPr/>
        </p:nvSpPr>
        <p:spPr>
          <a:xfrm>
            <a:off x="5148064" y="4865018"/>
            <a:ext cx="220166" cy="220166"/>
          </a:xfrm>
          <a:prstGeom prst="ellipse">
            <a:avLst/>
          </a:prstGeom>
          <a:solidFill>
            <a:schemeClr val="bg1"/>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dirty="0">
                <a:solidFill>
                  <a:srgbClr val="FF0066"/>
                </a:solidFill>
                <a:ea typeface="Bangla MN" charset="0"/>
                <a:cs typeface="Bangla MN" charset="0"/>
              </a:rPr>
              <a:t>2</a:t>
            </a:r>
            <a:endParaRPr kumimoji="1" lang="zh-CN" altLang="en-US" b="1" dirty="0">
              <a:solidFill>
                <a:srgbClr val="FF0066"/>
              </a:solidFill>
              <a:ea typeface="Bangla MN" charset="0"/>
              <a:cs typeface="Bangla MN" charset="0"/>
            </a:endParaRPr>
          </a:p>
        </p:txBody>
      </p:sp>
      <p:sp>
        <p:nvSpPr>
          <p:cNvPr id="60" name="文本框 59"/>
          <p:cNvSpPr txBox="1"/>
          <p:nvPr/>
        </p:nvSpPr>
        <p:spPr>
          <a:xfrm>
            <a:off x="1719747" y="3510334"/>
            <a:ext cx="1772272" cy="287323"/>
          </a:xfrm>
          <a:prstGeom prst="rect">
            <a:avLst/>
          </a:prstGeom>
          <a:noFill/>
        </p:spPr>
        <p:txBody>
          <a:bodyPr wrap="square" rtlCol="0">
            <a:spAutoFit/>
          </a:bodyPr>
          <a:lstStyle/>
          <a:p>
            <a:pPr algn="ctr"/>
            <a:r>
              <a:rPr kumimoji="1" lang="en-US" altLang="zh-CN" sz="1400" dirty="0">
                <a:solidFill>
                  <a:schemeClr val="bg1">
                    <a:lumMod val="85000"/>
                  </a:schemeClr>
                </a:solidFill>
                <a:ea typeface="Bangla MN" charset="0"/>
                <a:cs typeface="Bangla MN" charset="0"/>
              </a:rPr>
              <a:t>Exception</a:t>
            </a:r>
          </a:p>
        </p:txBody>
      </p:sp>
      <p:cxnSp>
        <p:nvCxnSpPr>
          <p:cNvPr id="61" name="直线箭头连接符 60"/>
          <p:cNvCxnSpPr/>
          <p:nvPr/>
        </p:nvCxnSpPr>
        <p:spPr>
          <a:xfrm>
            <a:off x="3218656" y="3664221"/>
            <a:ext cx="63326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12"/>
          <p:cNvSpPr/>
          <p:nvPr/>
        </p:nvSpPr>
        <p:spPr>
          <a:xfrm>
            <a:off x="2257780" y="2551690"/>
            <a:ext cx="5076065" cy="888317"/>
          </a:xfrm>
          <a:prstGeom prst="roundRect">
            <a:avLst/>
          </a:prstGeom>
          <a:solidFill>
            <a:schemeClr val="bg1"/>
          </a:solidFill>
          <a:ln w="38100">
            <a:solidFill>
              <a:srgbClr val="FF006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92075">
              <a:buSzPct val="80000"/>
            </a:pPr>
            <a:r>
              <a:rPr kumimoji="1" lang="en-US" altLang="zh-CN" sz="2000" dirty="0">
                <a:solidFill>
                  <a:schemeClr val="tx1"/>
                </a:solidFill>
                <a:ea typeface="Bangla MN" charset="0"/>
                <a:cs typeface="Bangla MN" charset="0"/>
              </a:rPr>
              <a:t>Attacker finds that </a:t>
            </a:r>
            <a:r>
              <a:rPr kumimoji="1" lang="en-US" altLang="zh-CN" sz="2000" dirty="0" err="1">
                <a:solidFill>
                  <a:schemeClr val="tx1"/>
                </a:solidFill>
                <a:ea typeface="Bangla MN" charset="0"/>
                <a:cs typeface="Bangla MN" charset="0"/>
              </a:rPr>
              <a:t>buf</a:t>
            </a:r>
            <a:r>
              <a:rPr kumimoji="1" lang="en-US" altLang="zh-CN" sz="2000" dirty="0">
                <a:solidFill>
                  <a:schemeClr val="tx1"/>
                </a:solidFill>
                <a:ea typeface="Bangla MN" charset="0"/>
                <a:cs typeface="Bangla MN" charset="0"/>
              </a:rPr>
              <a:t>[1] is in the cache, so that </a:t>
            </a:r>
            <a:r>
              <a:rPr kumimoji="1" lang="en-US" altLang="zh-CN" sz="2000" dirty="0">
                <a:solidFill>
                  <a:srgbClr val="FF0066"/>
                </a:solidFill>
                <a:effectLst>
                  <a:outerShdw blurRad="63500" sx="102000" sy="102000" algn="ctr" rotWithShape="0">
                    <a:prstClr val="black">
                      <a:alpha val="40000"/>
                    </a:prstClr>
                  </a:outerShdw>
                </a:effectLst>
                <a:ea typeface="Bangla MN" charset="0"/>
                <a:cs typeface="Bangla MN" charset="0"/>
              </a:rPr>
              <a:t>key equals to 1</a:t>
            </a:r>
            <a:r>
              <a:rPr kumimoji="1" lang="en-US" altLang="zh-CN" sz="2000" dirty="0">
                <a:solidFill>
                  <a:schemeClr val="tx1"/>
                </a:solidFill>
                <a:ea typeface="Bangla MN" charset="0"/>
                <a:cs typeface="Bangla MN" charset="0"/>
              </a:rPr>
              <a:t>!</a:t>
            </a:r>
            <a:endParaRPr lang="en-US" altLang="zh-CN" sz="2000" dirty="0">
              <a:solidFill>
                <a:schemeClr val="tx1"/>
              </a:solidFill>
              <a:effectLst>
                <a:outerShdw blurRad="38100" dist="38100" dir="2700000" algn="tl">
                  <a:srgbClr val="000000">
                    <a:alpha val="43137"/>
                  </a:srgbClr>
                </a:outerShdw>
              </a:effectLst>
              <a:latin typeface="Century Gothic" pitchFamily="34" charset="0"/>
              <a:ea typeface="Verdana" pitchFamily="34" charset="0"/>
              <a:cs typeface="Verdana" pitchFamily="34" charset="0"/>
            </a:endParaRPr>
          </a:p>
        </p:txBody>
      </p:sp>
    </p:spTree>
    <p:extLst>
      <p:ext uri="{BB962C8B-B14F-4D97-AF65-F5344CB8AC3E}">
        <p14:creationId xmlns:p14="http://schemas.microsoft.com/office/powerpoint/2010/main" val="1097103401"/>
      </p:ext>
    </p:extLst>
  </p:cSld>
  <p:clrMapOvr>
    <a:masterClrMapping/>
  </p:clrMapOvr>
  <mc:AlternateContent xmlns:mc="http://schemas.openxmlformats.org/markup-compatibility/2006" xmlns:p14="http://schemas.microsoft.com/office/powerpoint/2010/main">
    <mc:Choice Requires="p14">
      <p:transition spd="slow" p14:dur="2000" advTm="23980"/>
    </mc:Choice>
    <mc:Fallback xmlns="">
      <p:transition spd="slow" advTm="2398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A14842-4005-5141-9737-7636DB63F5D9}"/>
              </a:ext>
            </a:extLst>
          </p:cNvPr>
          <p:cNvSpPr>
            <a:spLocks noGrp="1"/>
          </p:cNvSpPr>
          <p:nvPr>
            <p:ph type="title"/>
          </p:nvPr>
        </p:nvSpPr>
        <p:spPr>
          <a:xfrm>
            <a:off x="185786" y="595"/>
            <a:ext cx="8642357" cy="1142802"/>
          </a:xfrm>
        </p:spPr>
        <p:txBody>
          <a:bodyPr>
            <a:normAutofit/>
          </a:bodyPr>
          <a:lstStyle/>
          <a:p>
            <a:r>
              <a:rPr lang="en-US" altLang="zh-CN" sz="3599" dirty="0">
                <a:latin typeface="Tahoma" panose="020B0604030504040204" pitchFamily="34" charset="0"/>
                <a:ea typeface="Tahoma" panose="020B0604030504040204" pitchFamily="34" charset="0"/>
                <a:cs typeface="Tahoma" panose="020B0604030504040204" pitchFamily="34" charset="0"/>
              </a:rPr>
              <a:t>Defense against Meltdown</a:t>
            </a:r>
            <a:endParaRPr lang="zh-CN" altLang="en-US" sz="3599" dirty="0">
              <a:latin typeface="Tahoma" panose="020B0604030504040204" pitchFamily="34" charset="0"/>
              <a:cs typeface="Tahoma" panose="020B0604030504040204" pitchFamily="34" charset="0"/>
            </a:endParaRPr>
          </a:p>
        </p:txBody>
      </p:sp>
      <p:sp>
        <p:nvSpPr>
          <p:cNvPr id="3" name="内容占位符 2">
            <a:extLst>
              <a:ext uri="{FF2B5EF4-FFF2-40B4-BE49-F238E27FC236}">
                <a16:creationId xmlns:a16="http://schemas.microsoft.com/office/drawing/2014/main" id="{3202FCCB-CAEA-3442-9060-C056E978B7CB}"/>
              </a:ext>
            </a:extLst>
          </p:cNvPr>
          <p:cNvSpPr>
            <a:spLocks noGrp="1"/>
          </p:cNvSpPr>
          <p:nvPr>
            <p:ph idx="1"/>
          </p:nvPr>
        </p:nvSpPr>
        <p:spPr>
          <a:xfrm>
            <a:off x="76200" y="1386243"/>
            <a:ext cx="8751941" cy="5214032"/>
          </a:xfrm>
        </p:spPr>
        <p:txBody>
          <a:bodyPr>
            <a:normAutofit/>
          </a:bodyPr>
          <a:lstStyle/>
          <a:p>
            <a:r>
              <a:rPr kumimoji="1" lang="en-US" altLang="zh-Hans" dirty="0"/>
              <a:t>Linux standard approach</a:t>
            </a:r>
            <a:r>
              <a:rPr kumimoji="1" lang="zh-Hans" altLang="en-US" dirty="0"/>
              <a:t>：</a:t>
            </a:r>
            <a:r>
              <a:rPr kumimoji="1" lang="en-US" altLang="zh-CN" dirty="0"/>
              <a:t>KPTI</a:t>
            </a:r>
          </a:p>
          <a:p>
            <a:pPr lvl="1"/>
            <a:r>
              <a:rPr kumimoji="1" lang="en-US" altLang="zh-Hans" dirty="0"/>
              <a:t>Need to patch guest VM</a:t>
            </a:r>
          </a:p>
          <a:p>
            <a:pPr lvl="1"/>
            <a:r>
              <a:rPr kumimoji="1" lang="en-US" altLang="zh-Hans" dirty="0"/>
              <a:t>Large overhead: &gt;=10%</a:t>
            </a:r>
          </a:p>
          <a:p>
            <a:endParaRPr kumimoji="1" lang="en-US" altLang="zh-Hans" dirty="0"/>
          </a:p>
          <a:p>
            <a:endParaRPr kumimoji="1" lang="en-US" altLang="zh-Hans" dirty="0"/>
          </a:p>
          <a:p>
            <a:r>
              <a:rPr kumimoji="1" lang="en-US" altLang="zh-Hans" dirty="0"/>
              <a:t>Approach from IPADS</a:t>
            </a:r>
            <a:r>
              <a:rPr kumimoji="1" lang="zh-Hans" altLang="en-US" dirty="0"/>
              <a:t>：</a:t>
            </a:r>
            <a:r>
              <a:rPr kumimoji="1" lang="en-US" altLang="zh-Hans" dirty="0"/>
              <a:t>EPTI </a:t>
            </a:r>
          </a:p>
          <a:p>
            <a:pPr lvl="1"/>
            <a:r>
              <a:rPr kumimoji="1" lang="en-US" altLang="zh-Hans" dirty="0">
                <a:solidFill>
                  <a:srgbClr val="0000FF"/>
                </a:solidFill>
              </a:rPr>
              <a:t>Using EPT and VMFUNC for guest VM protection</a:t>
            </a:r>
          </a:p>
          <a:p>
            <a:pPr lvl="1"/>
            <a:r>
              <a:rPr kumimoji="1" lang="en-US" altLang="zh-Hans" dirty="0"/>
              <a:t>No hypervisor involvement for Kernel/User crossings</a:t>
            </a:r>
          </a:p>
          <a:p>
            <a:pPr lvl="1"/>
            <a:r>
              <a:rPr kumimoji="1" lang="en-US" altLang="zh-Hans" dirty="0"/>
              <a:t>No patches required to existing VMs</a:t>
            </a:r>
          </a:p>
          <a:p>
            <a:pPr lvl="1"/>
            <a:r>
              <a:rPr kumimoji="1" lang="en-US" altLang="zh-Hans" dirty="0"/>
              <a:t>Performance overhead reduced 45% over KPTI</a:t>
            </a:r>
          </a:p>
        </p:txBody>
      </p:sp>
      <p:pic>
        <p:nvPicPr>
          <p:cNvPr id="7" name="图片 6">
            <a:extLst>
              <a:ext uri="{FF2B5EF4-FFF2-40B4-BE49-F238E27FC236}">
                <a16:creationId xmlns:a16="http://schemas.microsoft.com/office/drawing/2014/main" id="{C40B709E-8378-594D-96AB-B7D00359A5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5219" y="2133600"/>
            <a:ext cx="3756947" cy="2294705"/>
          </a:xfrm>
          <a:prstGeom prst="rect">
            <a:avLst/>
          </a:prstGeom>
        </p:spPr>
      </p:pic>
      <p:sp>
        <p:nvSpPr>
          <p:cNvPr id="4" name="文本框 3">
            <a:extLst>
              <a:ext uri="{FF2B5EF4-FFF2-40B4-BE49-F238E27FC236}">
                <a16:creationId xmlns:a16="http://schemas.microsoft.com/office/drawing/2014/main" id="{640C6216-1451-CC4C-B3A2-0A09D0D0A9C7}"/>
              </a:ext>
            </a:extLst>
          </p:cNvPr>
          <p:cNvSpPr txBox="1"/>
          <p:nvPr/>
        </p:nvSpPr>
        <p:spPr>
          <a:xfrm>
            <a:off x="1993392" y="6529189"/>
            <a:ext cx="7162800" cy="313932"/>
          </a:xfrm>
          <a:prstGeom prst="rect">
            <a:avLst/>
          </a:prstGeom>
          <a:noFill/>
        </p:spPr>
        <p:txBody>
          <a:bodyPr wrap="square" rtlCol="0">
            <a:spAutoFit/>
          </a:bodyPr>
          <a:lstStyle/>
          <a:p>
            <a:r>
              <a:rPr lang="en-US" altLang="zh-Hans" sz="1600" b="0" dirty="0"/>
              <a:t>EPTI</a:t>
            </a:r>
            <a:r>
              <a:rPr lang="zh-Hans" altLang="en-US" sz="1600" b="0" dirty="0"/>
              <a:t>：</a:t>
            </a:r>
            <a:r>
              <a:rPr lang="en-US" altLang="zh-Hans" sz="1600" b="0" dirty="0"/>
              <a:t>Seamless and Efficient Defense against Meltdown </a:t>
            </a:r>
            <a:r>
              <a:rPr lang="zh-Hans" altLang="en-US" sz="1600" b="0" dirty="0"/>
              <a:t> </a:t>
            </a:r>
            <a:r>
              <a:rPr lang="en-US" altLang="zh-Hans" sz="1600" b="0" dirty="0"/>
              <a:t>(</a:t>
            </a:r>
            <a:r>
              <a:rPr lang="en-US" altLang="zh-Hans" sz="1600" b="0" dirty="0" err="1"/>
              <a:t>Usenix</a:t>
            </a:r>
            <a:r>
              <a:rPr lang="en-US" altLang="zh-Hans" sz="1600" b="0" dirty="0"/>
              <a:t> ATC 2018)</a:t>
            </a:r>
            <a:endParaRPr kumimoji="1" lang="zh-CN" altLang="en-US" sz="1600" dirty="0"/>
          </a:p>
        </p:txBody>
      </p:sp>
    </p:spTree>
    <p:extLst>
      <p:ext uri="{BB962C8B-B14F-4D97-AF65-F5344CB8AC3E}">
        <p14:creationId xmlns:p14="http://schemas.microsoft.com/office/powerpoint/2010/main" val="3292555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8E97A4-057B-4E45-ACA7-41173248DF63}"/>
              </a:ext>
            </a:extLst>
          </p:cNvPr>
          <p:cNvSpPr>
            <a:spLocks noGrp="1"/>
          </p:cNvSpPr>
          <p:nvPr>
            <p:ph type="title"/>
          </p:nvPr>
        </p:nvSpPr>
        <p:spPr/>
        <p:txBody>
          <a:bodyPr/>
          <a:lstStyle/>
          <a:p>
            <a:r>
              <a:rPr kumimoji="1" lang="en-US" altLang="zh-CN" dirty="0"/>
              <a:t>Trustworthy</a:t>
            </a:r>
            <a:endParaRPr kumimoji="1" lang="zh-CN" altLang="en-US" dirty="0"/>
          </a:p>
        </p:txBody>
      </p:sp>
      <p:sp>
        <p:nvSpPr>
          <p:cNvPr id="3" name="内容占位符 2">
            <a:extLst>
              <a:ext uri="{FF2B5EF4-FFF2-40B4-BE49-F238E27FC236}">
                <a16:creationId xmlns:a16="http://schemas.microsoft.com/office/drawing/2014/main" id="{FB6A941B-597A-884C-877E-8772E6161B97}"/>
              </a:ext>
            </a:extLst>
          </p:cNvPr>
          <p:cNvSpPr>
            <a:spLocks noGrp="1"/>
          </p:cNvSpPr>
          <p:nvPr>
            <p:ph idx="1"/>
          </p:nvPr>
        </p:nvSpPr>
        <p:spPr>
          <a:xfrm>
            <a:off x="457200" y="1600200"/>
            <a:ext cx="7391400" cy="4525963"/>
          </a:xfrm>
        </p:spPr>
        <p:txBody>
          <a:bodyPr/>
          <a:lstStyle/>
          <a:p>
            <a:r>
              <a:rPr kumimoji="1" lang="en-US" altLang="zh-CN" sz="2400" dirty="0"/>
              <a:t>“To what extent should one trust a statement that a program is free of Trojan horses? Perhaps it is more important to trust the people who wrote the software.” </a:t>
            </a:r>
          </a:p>
          <a:p>
            <a:pPr lvl="1"/>
            <a:r>
              <a:rPr kumimoji="1" lang="en-US" altLang="zh-CN" sz="1600" dirty="0"/>
              <a:t>– Reflection on trusting trust </a:t>
            </a:r>
            <a:r>
              <a:rPr lang="en-US" altLang="zh-CN" sz="1600" dirty="0"/>
              <a:t>[Thompson84]</a:t>
            </a:r>
            <a:endParaRPr lang="en-US" altLang="zh-CN" dirty="0"/>
          </a:p>
          <a:p>
            <a:pPr lvl="2"/>
            <a:endParaRPr kumimoji="1" lang="en-US" altLang="zh-CN" dirty="0"/>
          </a:p>
          <a:p>
            <a:r>
              <a:rPr kumimoji="1" lang="en-US" altLang="zh-CN" dirty="0"/>
              <a:t>Approach: formal verification</a:t>
            </a:r>
          </a:p>
          <a:p>
            <a:pPr lvl="1"/>
            <a:r>
              <a:rPr kumimoji="1" lang="en-US" altLang="zh-CN" dirty="0"/>
              <a:t>Recent research: seL4</a:t>
            </a:r>
          </a:p>
          <a:p>
            <a:pPr lvl="1"/>
            <a:r>
              <a:rPr kumimoji="1" lang="en-US" altLang="zh-CN" dirty="0"/>
              <a:t>Industry adoption: </a:t>
            </a:r>
            <a:r>
              <a:rPr kumimoji="1" lang="en-US" altLang="zh-CN" dirty="0" err="1"/>
              <a:t>HongMeng</a:t>
            </a:r>
            <a:r>
              <a:rPr kumimoji="1" lang="en-US" altLang="zh-CN" dirty="0"/>
              <a:t> @ Huawei</a:t>
            </a:r>
            <a:endParaRPr kumimoji="1" lang="zh-CN" altLang="en-US" dirty="0"/>
          </a:p>
        </p:txBody>
      </p:sp>
      <p:pic>
        <p:nvPicPr>
          <p:cNvPr id="4" name="Picture 2" descr="\\psf\Home\Desktop\bug-pic\pic-32.png">
            <a:extLst>
              <a:ext uri="{FF2B5EF4-FFF2-40B4-BE49-F238E27FC236}">
                <a16:creationId xmlns:a16="http://schemas.microsoft.com/office/drawing/2014/main" id="{7671B806-1AB3-DC40-B01D-093DA7979B2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505700" y="1856581"/>
            <a:ext cx="1638300" cy="200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25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14600"/>
            <a:ext cx="8229600" cy="1143000"/>
          </a:xfrm>
        </p:spPr>
        <p:txBody>
          <a:bodyPr>
            <a:normAutofit/>
          </a:bodyPr>
          <a:lstStyle/>
          <a:p>
            <a:r>
              <a:rPr lang="en-US" dirty="0"/>
              <a:t>Issue#3: Power Efficiency</a:t>
            </a:r>
          </a:p>
        </p:txBody>
      </p:sp>
    </p:spTree>
    <p:extLst>
      <p:ext uri="{BB962C8B-B14F-4D97-AF65-F5344CB8AC3E}">
        <p14:creationId xmlns:p14="http://schemas.microsoft.com/office/powerpoint/2010/main" val="3145263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TW" dirty="0"/>
              <a:t>W</a:t>
            </a:r>
            <a:r>
              <a:rPr lang="en-US" altLang="zh-CN" dirty="0"/>
              <a:t>hy Study OS?</a:t>
            </a:r>
            <a:endParaRPr lang="zh-TW" altLang="en-US" dirty="0"/>
          </a:p>
        </p:txBody>
      </p:sp>
      <p:sp>
        <p:nvSpPr>
          <p:cNvPr id="3" name="内容占位符 2"/>
          <p:cNvSpPr>
            <a:spLocks noGrp="1"/>
          </p:cNvSpPr>
          <p:nvPr>
            <p:ph idx="1"/>
          </p:nvPr>
        </p:nvSpPr>
        <p:spPr/>
        <p:txBody>
          <a:bodyPr>
            <a:normAutofit lnSpcReduction="10000"/>
          </a:bodyPr>
          <a:lstStyle/>
          <a:p>
            <a:pPr marL="0" indent="0">
              <a:buNone/>
            </a:pPr>
            <a:r>
              <a:rPr lang="en-US" altLang="zh-TW" dirty="0"/>
              <a:t>Operating system </a:t>
            </a:r>
            <a:r>
              <a:rPr lang="en-US" altLang="zh-CN" dirty="0"/>
              <a:t>is</a:t>
            </a:r>
            <a:r>
              <a:rPr lang="en-US" altLang="zh-TW" dirty="0"/>
              <a:t> a maturing field</a:t>
            </a:r>
          </a:p>
          <a:p>
            <a:pPr marL="457200" lvl="1" indent="0">
              <a:buNone/>
            </a:pPr>
            <a:r>
              <a:rPr lang="en-US" altLang="zh-TW" dirty="0"/>
              <a:t>Hard to get people to switch operating systems</a:t>
            </a:r>
          </a:p>
          <a:p>
            <a:pPr marL="457200" lvl="1" indent="0">
              <a:buNone/>
            </a:pPr>
            <a:r>
              <a:rPr lang="en-US" altLang="zh-TW" dirty="0"/>
              <a:t>Then why?</a:t>
            </a:r>
          </a:p>
          <a:p>
            <a:pPr marL="400050" lvl="1" indent="0">
              <a:buNone/>
            </a:pPr>
            <a:endParaRPr lang="en-US" altLang="zh-TW" dirty="0"/>
          </a:p>
          <a:p>
            <a:pPr marL="0" indent="0">
              <a:buNone/>
            </a:pPr>
            <a:r>
              <a:rPr lang="en-US" altLang="zh-TW" dirty="0"/>
              <a:t>Many things are OS issues</a:t>
            </a:r>
          </a:p>
          <a:p>
            <a:pPr marL="457200" lvl="1" indent="0">
              <a:buNone/>
            </a:pPr>
            <a:r>
              <a:rPr lang="en-US" altLang="zh-TW" dirty="0"/>
              <a:t>High-performance</a:t>
            </a:r>
          </a:p>
          <a:p>
            <a:pPr marL="457200" lvl="1" indent="0">
              <a:buNone/>
            </a:pPr>
            <a:r>
              <a:rPr lang="en-US" altLang="zh-TW" dirty="0"/>
              <a:t>Resource consumption</a:t>
            </a:r>
          </a:p>
          <a:p>
            <a:pPr marL="457200" lvl="1" indent="0">
              <a:buNone/>
            </a:pPr>
            <a:r>
              <a:rPr lang="en-US" altLang="zh-TW" dirty="0"/>
              <a:t>Battery life, radio spectrum</a:t>
            </a:r>
          </a:p>
          <a:p>
            <a:pPr marL="457200" lvl="1" indent="0">
              <a:buNone/>
            </a:pPr>
            <a:r>
              <a:rPr lang="en-US" altLang="zh-TW" dirty="0"/>
              <a:t>Security needs a solid foundation</a:t>
            </a:r>
          </a:p>
          <a:p>
            <a:pPr marL="457200" lvl="1" indent="0">
              <a:buNone/>
            </a:pPr>
            <a:r>
              <a:rPr lang="en-US" altLang="zh-TW" dirty="0"/>
              <a:t>New “smart” devices need new </a:t>
            </a:r>
            <a:r>
              <a:rPr lang="en-US" altLang="zh-TW" dirty="0" err="1"/>
              <a:t>OSes</a:t>
            </a:r>
            <a:endParaRPr lang="zh-TW" altLang="en-US" dirty="0"/>
          </a:p>
        </p:txBody>
      </p:sp>
      <p:sp>
        <p:nvSpPr>
          <p:cNvPr id="4" name="文本框 3"/>
          <p:cNvSpPr txBox="1"/>
          <p:nvPr/>
        </p:nvSpPr>
        <p:spPr>
          <a:xfrm>
            <a:off x="467958" y="6126163"/>
            <a:ext cx="8153400" cy="424732"/>
          </a:xfrm>
          <a:prstGeom prst="rect">
            <a:avLst/>
          </a:prstGeom>
          <a:noFill/>
        </p:spPr>
        <p:txBody>
          <a:bodyPr wrap="square" rtlCol="0">
            <a:spAutoFit/>
          </a:bodyPr>
          <a:lstStyle/>
          <a:p>
            <a:r>
              <a:rPr lang="en-US" altLang="zh-CN" sz="2400" b="0" dirty="0">
                <a:solidFill>
                  <a:schemeClr val="accent1"/>
                </a:solidFill>
              </a:rPr>
              <a:t>Q: What applications are highly OS-related, which are not?</a:t>
            </a:r>
            <a:endParaRPr lang="zh-CN" altLang="en-US" sz="2400" b="0" dirty="0">
              <a:solidFill>
                <a:schemeClr val="accent1"/>
              </a:solidFill>
            </a:endParaRPr>
          </a:p>
        </p:txBody>
      </p:sp>
    </p:spTree>
    <p:extLst>
      <p:ext uri="{BB962C8B-B14F-4D97-AF65-F5344CB8AC3E}">
        <p14:creationId xmlns:p14="http://schemas.microsoft.com/office/powerpoint/2010/main" val="312150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Efficiency</a:t>
            </a:r>
          </a:p>
        </p:txBody>
      </p:sp>
      <p:sp>
        <p:nvSpPr>
          <p:cNvPr id="3" name="Content Placeholder 2"/>
          <p:cNvSpPr>
            <a:spLocks noGrp="1"/>
          </p:cNvSpPr>
          <p:nvPr>
            <p:ph idx="1"/>
          </p:nvPr>
        </p:nvSpPr>
        <p:spPr>
          <a:xfrm>
            <a:off x="381000" y="1371600"/>
            <a:ext cx="8305800" cy="4754563"/>
          </a:xfrm>
        </p:spPr>
        <p:txBody>
          <a:bodyPr/>
          <a:lstStyle/>
          <a:p>
            <a:pPr marL="0" indent="0">
              <a:buNone/>
            </a:pPr>
            <a:r>
              <a:rPr lang="en-US" dirty="0"/>
              <a:t>Greener World, Better Life!</a:t>
            </a:r>
          </a:p>
          <a:p>
            <a:pPr marL="0" indent="0">
              <a:buNone/>
            </a:pPr>
            <a:endParaRPr lang="en-US" dirty="0"/>
          </a:p>
          <a:p>
            <a:pPr marL="0" indent="0">
              <a:buNone/>
            </a:pPr>
            <a:endParaRPr lang="en-US" dirty="0"/>
          </a:p>
          <a:p>
            <a:pPr marL="0" indent="0">
              <a:buNone/>
            </a:pPr>
            <a:r>
              <a:rPr lang="en-US" dirty="0"/>
              <a:t>Again, why it has to do with OS?</a:t>
            </a:r>
          </a:p>
          <a:p>
            <a:pPr marL="457200" lvl="1" indent="0">
              <a:buNone/>
            </a:pPr>
            <a:r>
              <a:rPr lang="en-US" dirty="0"/>
              <a:t>OS control every computer and many devices!</a:t>
            </a:r>
          </a:p>
          <a:p>
            <a:pPr marL="457200" lvl="1" indent="0">
              <a:buNone/>
            </a:pPr>
            <a:r>
              <a:rPr lang="en-US" dirty="0"/>
              <a:t>Thus determines the power used by each computer</a:t>
            </a:r>
          </a:p>
        </p:txBody>
      </p:sp>
      <p:pic>
        <p:nvPicPr>
          <p:cNvPr id="4" name="Picture 3"/>
          <p:cNvPicPr>
            <a:picLocks noChangeAspect="1"/>
          </p:cNvPicPr>
          <p:nvPr/>
        </p:nvPicPr>
        <p:blipFill>
          <a:blip r:embed="rId2"/>
          <a:stretch>
            <a:fillRect/>
          </a:stretch>
        </p:blipFill>
        <p:spPr>
          <a:xfrm>
            <a:off x="6718300" y="228600"/>
            <a:ext cx="2425700" cy="3352800"/>
          </a:xfrm>
          <a:prstGeom prst="rect">
            <a:avLst/>
          </a:prstGeom>
        </p:spPr>
      </p:pic>
    </p:spTree>
    <p:extLst>
      <p:ext uri="{BB962C8B-B14F-4D97-AF65-F5344CB8AC3E}">
        <p14:creationId xmlns:p14="http://schemas.microsoft.com/office/powerpoint/2010/main" val="36662747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normAutofit/>
          </a:bodyPr>
          <a:lstStyle/>
          <a:p>
            <a:r>
              <a:rPr lang="en-US" dirty="0"/>
              <a:t>Google Datacenter: Finland</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14400"/>
            <a:ext cx="9144000" cy="6096000"/>
          </a:xfrm>
          <a:prstGeom prst="rect">
            <a:avLst/>
          </a:prstGeom>
        </p:spPr>
      </p:pic>
    </p:spTree>
    <p:extLst>
      <p:ext uri="{BB962C8B-B14F-4D97-AF65-F5344CB8AC3E}">
        <p14:creationId xmlns:p14="http://schemas.microsoft.com/office/powerpoint/2010/main" val="3305374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Breakdown in Server</a:t>
            </a:r>
          </a:p>
        </p:txBody>
      </p:sp>
      <p:pic>
        <p:nvPicPr>
          <p:cNvPr id="6" name="Picture 5" descr="Screen Shot 2013-09-10 at 11.22.56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5800" y="1726897"/>
            <a:ext cx="7760239" cy="4369103"/>
          </a:xfrm>
          <a:prstGeom prst="rect">
            <a:avLst/>
          </a:prstGeom>
        </p:spPr>
      </p:pic>
    </p:spTree>
    <p:extLst>
      <p:ext uri="{BB962C8B-B14F-4D97-AF65-F5344CB8AC3E}">
        <p14:creationId xmlns:p14="http://schemas.microsoft.com/office/powerpoint/2010/main" val="25749600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6870" y="0"/>
            <a:ext cx="9024021" cy="6858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7424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305800" cy="1265238"/>
          </a:xfrm>
        </p:spPr>
        <p:txBody>
          <a:bodyPr>
            <a:normAutofit fontScale="90000"/>
          </a:bodyPr>
          <a:lstStyle/>
          <a:p>
            <a:r>
              <a:rPr lang="en-US" dirty="0"/>
              <a:t>Why Operating System Matters?</a:t>
            </a:r>
          </a:p>
        </p:txBody>
      </p:sp>
      <p:sp>
        <p:nvSpPr>
          <p:cNvPr id="3" name="Content Placeholder 2"/>
          <p:cNvSpPr>
            <a:spLocks noGrp="1"/>
          </p:cNvSpPr>
          <p:nvPr>
            <p:ph idx="1"/>
          </p:nvPr>
        </p:nvSpPr>
        <p:spPr>
          <a:xfrm>
            <a:off x="685800" y="1600200"/>
            <a:ext cx="8229600" cy="4525963"/>
          </a:xfrm>
        </p:spPr>
        <p:txBody>
          <a:bodyPr>
            <a:normAutofit fontScale="92500" lnSpcReduction="10000"/>
          </a:bodyPr>
          <a:lstStyle/>
          <a:p>
            <a:pPr marL="0" indent="0">
              <a:buNone/>
            </a:pPr>
            <a:r>
              <a:rPr lang="en-US" dirty="0"/>
              <a:t>Dynamic voltage and frequency scaling</a:t>
            </a:r>
          </a:p>
          <a:p>
            <a:pPr marL="457200" lvl="1" indent="0">
              <a:buNone/>
            </a:pPr>
            <a:r>
              <a:rPr lang="en-US" dirty="0"/>
              <a:t>Adjust the frequency of CPU according to workload</a:t>
            </a:r>
          </a:p>
          <a:p>
            <a:pPr marL="0" indent="0">
              <a:buNone/>
            </a:pPr>
            <a:endParaRPr lang="en-US" dirty="0"/>
          </a:p>
          <a:p>
            <a:pPr marL="0" indent="0">
              <a:buNone/>
            </a:pPr>
            <a:r>
              <a:rPr lang="en-US" dirty="0"/>
              <a:t>Power off devices to save power</a:t>
            </a:r>
          </a:p>
          <a:p>
            <a:pPr marL="457200" lvl="1" indent="0">
              <a:buNone/>
            </a:pPr>
            <a:r>
              <a:rPr lang="en-US" dirty="0"/>
              <a:t>Like disk, LCD, or even memory</a:t>
            </a:r>
          </a:p>
          <a:p>
            <a:pPr marL="457200" lvl="1" indent="0">
              <a:buNone/>
            </a:pPr>
            <a:endParaRPr lang="en-US" dirty="0"/>
          </a:p>
          <a:p>
            <a:pPr marL="57150" indent="0">
              <a:buNone/>
            </a:pPr>
            <a:r>
              <a:rPr lang="en-US" dirty="0"/>
              <a:t>Problem: energy consumption doesn’t scale with workloads</a:t>
            </a:r>
          </a:p>
          <a:p>
            <a:pPr marL="457200" lvl="1" indent="0">
              <a:buNone/>
            </a:pPr>
            <a:r>
              <a:rPr lang="en-US" dirty="0"/>
              <a:t>Static power, leakage power</a:t>
            </a:r>
          </a:p>
          <a:p>
            <a:pPr marL="57150" indent="0">
              <a:buNone/>
            </a:pPr>
            <a:endParaRPr lang="en-US" dirty="0"/>
          </a:p>
          <a:p>
            <a:pPr marL="57150" indent="0">
              <a:buNone/>
            </a:pPr>
            <a:r>
              <a:rPr lang="en-US" dirty="0"/>
              <a:t>New!: Near Threshold Voltage</a:t>
            </a:r>
          </a:p>
        </p:txBody>
      </p:sp>
    </p:spTree>
    <p:extLst>
      <p:ext uri="{BB962C8B-B14F-4D97-AF65-F5344CB8AC3E}">
        <p14:creationId xmlns:p14="http://schemas.microsoft.com/office/powerpoint/2010/main" val="1509312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14600"/>
            <a:ext cx="8229600" cy="1143000"/>
          </a:xfrm>
        </p:spPr>
        <p:txBody>
          <a:bodyPr>
            <a:normAutofit/>
          </a:bodyPr>
          <a:lstStyle/>
          <a:p>
            <a:r>
              <a:rPr lang="en-US" dirty="0"/>
              <a:t>Issue#4: Mobility</a:t>
            </a:r>
          </a:p>
        </p:txBody>
      </p:sp>
    </p:spTree>
    <p:extLst>
      <p:ext uri="{BB962C8B-B14F-4D97-AF65-F5344CB8AC3E}">
        <p14:creationId xmlns:p14="http://schemas.microsoft.com/office/powerpoint/2010/main" val="3870948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457200" y="274638"/>
            <a:ext cx="82296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t>Smartphone OS</a:t>
            </a:r>
          </a:p>
        </p:txBody>
      </p:sp>
      <p:sp>
        <p:nvSpPr>
          <p:cNvPr id="5122" name="Rectangle 2"/>
          <p:cNvSpPr>
            <a:spLocks noGrp="1" noChangeArrowheads="1"/>
          </p:cNvSpPr>
          <p:nvPr>
            <p:ph type="body" idx="1"/>
          </p:nvPr>
        </p:nvSpPr>
        <p:spPr>
          <a:xfrm>
            <a:off x="457200" y="1600200"/>
            <a:ext cx="8229600" cy="4525963"/>
          </a:xfrm>
          <a:ln/>
        </p:spPr>
        <p:txBody>
          <a:bodyPr/>
          <a:lstStyle/>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Symbian</a:t>
            </a:r>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Windows Mobile</a:t>
            </a:r>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RIM Blackberry OS</a:t>
            </a:r>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Apple </a:t>
            </a:r>
            <a:r>
              <a:rPr lang="en-US" dirty="0" err="1"/>
              <a:t>iOS</a:t>
            </a:r>
            <a:endParaRPr lang="en-US" dirty="0"/>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Google Android</a:t>
            </a:r>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Palm </a:t>
            </a:r>
            <a:r>
              <a:rPr lang="en-US" dirty="0" err="1"/>
              <a:t>WebOS</a:t>
            </a:r>
            <a:endParaRPr lang="en-US" dirty="0"/>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Windows Phone 7</a:t>
            </a:r>
          </a:p>
        </p:txBody>
      </p:sp>
    </p:spTree>
    <p:extLst>
      <p:ext uri="{BB962C8B-B14F-4D97-AF65-F5344CB8AC3E}">
        <p14:creationId xmlns:p14="http://schemas.microsoft.com/office/powerpoint/2010/main" val="177198905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457200" y="274638"/>
            <a:ext cx="82296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t>Android Software Stack</a:t>
            </a:r>
          </a:p>
        </p:txBody>
      </p:sp>
      <p:sp>
        <p:nvSpPr>
          <p:cNvPr id="8194" name="Rectangle 2"/>
          <p:cNvSpPr>
            <a:spLocks noGrp="1" noChangeArrowheads="1"/>
          </p:cNvSpPr>
          <p:nvPr>
            <p:ph type="body" idx="1"/>
          </p:nvPr>
        </p:nvSpPr>
        <p:spPr>
          <a:xfrm>
            <a:off x="457200" y="1600200"/>
            <a:ext cx="8229600" cy="4525963"/>
          </a:xfrm>
          <a:ln/>
        </p:spPr>
        <p:txBody>
          <a:bodyPr/>
          <a:lstStyle/>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Linux kernel</a:t>
            </a:r>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Libraries</a:t>
            </a:r>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Android run time</a:t>
            </a:r>
          </a:p>
          <a:p>
            <a:pPr marL="457200" lvl="1"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core libraries</a:t>
            </a:r>
          </a:p>
          <a:p>
            <a:pPr marL="457200" lvl="1"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err="1"/>
              <a:t>Dalvik</a:t>
            </a:r>
            <a:r>
              <a:rPr lang="en-US" dirty="0"/>
              <a:t> virtual machine</a:t>
            </a:r>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application layer</a:t>
            </a:r>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application protocol</a:t>
            </a:r>
          </a:p>
        </p:txBody>
      </p:sp>
    </p:spTree>
    <p:extLst>
      <p:ext uri="{BB962C8B-B14F-4D97-AF65-F5344CB8AC3E}">
        <p14:creationId xmlns:p14="http://schemas.microsoft.com/office/powerpoint/2010/main" val="247840447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457200" y="274638"/>
            <a:ext cx="82296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t>Android Architecture</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47800" y="1524000"/>
            <a:ext cx="6791325" cy="48768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5535195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Unique for Mobile OS?</a:t>
            </a:r>
          </a:p>
        </p:txBody>
      </p:sp>
      <p:sp>
        <p:nvSpPr>
          <p:cNvPr id="3" name="Content Placeholder 2"/>
          <p:cNvSpPr>
            <a:spLocks noGrp="1"/>
          </p:cNvSpPr>
          <p:nvPr>
            <p:ph idx="1"/>
          </p:nvPr>
        </p:nvSpPr>
        <p:spPr/>
        <p:txBody>
          <a:bodyPr/>
          <a:lstStyle/>
          <a:p>
            <a:pPr marL="0" indent="0">
              <a:buNone/>
            </a:pPr>
            <a:r>
              <a:rPr lang="en-US" dirty="0"/>
              <a:t>Energy Efficiency</a:t>
            </a:r>
          </a:p>
          <a:p>
            <a:pPr marL="0" indent="0">
              <a:buNone/>
            </a:pPr>
            <a:endParaRPr lang="en-US" dirty="0"/>
          </a:p>
          <a:p>
            <a:pPr marL="0" indent="0">
              <a:buNone/>
            </a:pPr>
            <a:r>
              <a:rPr lang="en-US" dirty="0"/>
              <a:t>Richer User Experience</a:t>
            </a:r>
          </a:p>
          <a:p>
            <a:pPr marL="457200" lvl="1" indent="0">
              <a:buNone/>
            </a:pPr>
            <a:r>
              <a:rPr lang="en-US" dirty="0"/>
              <a:t>But more limited resources</a:t>
            </a:r>
          </a:p>
          <a:p>
            <a:pPr marL="457200" lvl="1" indent="0">
              <a:buNone/>
            </a:pPr>
            <a:endParaRPr lang="en-US" dirty="0"/>
          </a:p>
          <a:p>
            <a:pPr marL="0" indent="0">
              <a:buNone/>
            </a:pPr>
            <a:r>
              <a:rPr lang="en-US" dirty="0"/>
              <a:t>Security</a:t>
            </a:r>
          </a:p>
          <a:p>
            <a:pPr marL="457200" lvl="1" indent="0">
              <a:buNone/>
            </a:pPr>
            <a:r>
              <a:rPr lang="en-US" dirty="0"/>
              <a:t>More user data put into mobile </a:t>
            </a:r>
            <a:r>
              <a:rPr lang="en-US" dirty="0" err="1"/>
              <a:t>OSes</a:t>
            </a:r>
            <a:endParaRPr lang="en-US" dirty="0"/>
          </a:p>
        </p:txBody>
      </p:sp>
    </p:spTree>
    <p:extLst>
      <p:ext uri="{BB962C8B-B14F-4D97-AF65-F5344CB8AC3E}">
        <p14:creationId xmlns:p14="http://schemas.microsoft.com/office/powerpoint/2010/main" val="836010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TW" dirty="0"/>
              <a:t>W</a:t>
            </a:r>
            <a:r>
              <a:rPr lang="en-US" altLang="zh-CN" dirty="0"/>
              <a:t>hy Study OS?</a:t>
            </a:r>
            <a:endParaRPr lang="zh-TW" altLang="en-US" dirty="0"/>
          </a:p>
        </p:txBody>
      </p:sp>
      <p:sp>
        <p:nvSpPr>
          <p:cNvPr id="3" name="内容占位符 2"/>
          <p:cNvSpPr>
            <a:spLocks noGrp="1"/>
          </p:cNvSpPr>
          <p:nvPr>
            <p:ph idx="1"/>
          </p:nvPr>
        </p:nvSpPr>
        <p:spPr/>
        <p:txBody>
          <a:bodyPr>
            <a:normAutofit/>
          </a:bodyPr>
          <a:lstStyle/>
          <a:p>
            <a:pPr marL="0" indent="0">
              <a:buNone/>
            </a:pPr>
            <a:r>
              <a:rPr lang="en-US" altLang="zh-TW" dirty="0"/>
              <a:t>OS is the core of the broad “systems area”</a:t>
            </a:r>
          </a:p>
          <a:p>
            <a:pPr marL="0" indent="0">
              <a:buNone/>
            </a:pPr>
            <a:endParaRPr lang="en-US" altLang="zh-TW" dirty="0"/>
          </a:p>
          <a:p>
            <a:pPr marL="0" indent="0">
              <a:buNone/>
            </a:pPr>
            <a:r>
              <a:rPr lang="en-US" altLang="zh-TW" dirty="0"/>
              <a:t>Lots of systems companies</a:t>
            </a:r>
          </a:p>
          <a:p>
            <a:pPr marL="457200" lvl="1" indent="0">
              <a:buNone/>
            </a:pPr>
            <a:r>
              <a:rPr lang="en-US" altLang="zh-TW" dirty="0"/>
              <a:t>Microsoft, Google, IBM, EMC, CISCO, VMware</a:t>
            </a:r>
          </a:p>
          <a:p>
            <a:pPr marL="457200" lvl="1" indent="0">
              <a:buNone/>
            </a:pPr>
            <a:r>
              <a:rPr lang="en-US" altLang="zh-TW" dirty="0"/>
              <a:t>What’s Google’s core?</a:t>
            </a:r>
          </a:p>
          <a:p>
            <a:pPr marL="914400" lvl="2" indent="0">
              <a:buNone/>
            </a:pPr>
            <a:r>
              <a:rPr lang="en-US" altLang="zh-TW" dirty="0"/>
              <a:t>Google Cluster, GFS, </a:t>
            </a:r>
            <a:r>
              <a:rPr lang="en-US" altLang="zh-TW" dirty="0" err="1"/>
              <a:t>MapReduce</a:t>
            </a:r>
            <a:r>
              <a:rPr lang="en-US" altLang="zh-TW" dirty="0"/>
              <a:t>, </a:t>
            </a:r>
            <a:r>
              <a:rPr lang="en-US" altLang="zh-TW" dirty="0" err="1"/>
              <a:t>BigTable</a:t>
            </a:r>
            <a:endParaRPr lang="en-US" altLang="zh-TW" dirty="0"/>
          </a:p>
          <a:p>
            <a:pPr marL="457200" lvl="1" indent="0">
              <a:buNone/>
            </a:pPr>
            <a:r>
              <a:rPr lang="en-US" altLang="zh-TW" dirty="0"/>
              <a:t>Good OS knowledge is a necessity to get you good offers/promotions </a:t>
            </a:r>
          </a:p>
          <a:p>
            <a:pPr marL="914400" lvl="2" indent="0">
              <a:buNone/>
            </a:pPr>
            <a:r>
              <a:rPr lang="en-US" altLang="zh-TW" dirty="0"/>
              <a:t>at such companies and top universities</a:t>
            </a:r>
            <a:endParaRPr lang="zh-TW" altLang="en-US" dirty="0"/>
          </a:p>
        </p:txBody>
      </p:sp>
    </p:spTree>
    <p:extLst>
      <p:ext uri="{BB962C8B-B14F-4D97-AF65-F5344CB8AC3E}">
        <p14:creationId xmlns:p14="http://schemas.microsoft.com/office/powerpoint/2010/main" val="1268544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14600"/>
            <a:ext cx="8229600" cy="1143000"/>
          </a:xfrm>
        </p:spPr>
        <p:txBody>
          <a:bodyPr>
            <a:normAutofit fontScale="90000"/>
          </a:bodyPr>
          <a:lstStyle/>
          <a:p>
            <a:r>
              <a:rPr lang="en-US" dirty="0"/>
              <a:t>Issue#5: Write Correct Parallel Code</a:t>
            </a:r>
          </a:p>
        </p:txBody>
      </p:sp>
    </p:spTree>
    <p:extLst>
      <p:ext uri="{BB962C8B-B14F-4D97-AF65-F5344CB8AC3E}">
        <p14:creationId xmlns:p14="http://schemas.microsoft.com/office/powerpoint/2010/main" val="42366710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Writing concurrent program is really</a:t>
            </a:r>
            <a:r>
              <a:rPr kumimoji="1" lang="zh-CN" altLang="en-US" dirty="0"/>
              <a:t> </a:t>
            </a:r>
            <a:r>
              <a:rPr kumimoji="1" lang="en-US" altLang="zh-CN" dirty="0"/>
              <a:t>HARD!</a:t>
            </a:r>
            <a:endParaRPr kumimoji="1" lang="zh-CN" altLang="en-US" dirty="0"/>
          </a:p>
        </p:txBody>
      </p:sp>
      <p:sp>
        <p:nvSpPr>
          <p:cNvPr id="3" name="内容占位符 2"/>
          <p:cNvSpPr>
            <a:spLocks noGrp="1"/>
          </p:cNvSpPr>
          <p:nvPr>
            <p:ph idx="1"/>
          </p:nvPr>
        </p:nvSpPr>
        <p:spPr/>
        <p:txBody>
          <a:bodyPr/>
          <a:lstStyle/>
          <a:p>
            <a:pPr marL="0" indent="0">
              <a:buNone/>
            </a:pPr>
            <a:r>
              <a:rPr kumimoji="1" lang="en-US" altLang="zh-CN" dirty="0"/>
              <a:t>Concurrent programs are prone to concurrency bugs</a:t>
            </a:r>
          </a:p>
          <a:p>
            <a:pPr marL="0" indent="0">
              <a:buNone/>
            </a:pPr>
            <a:endParaRPr kumimoji="1" lang="en-US" altLang="zh-CN" dirty="0"/>
          </a:p>
          <a:p>
            <a:pPr marL="0" indent="0">
              <a:buNone/>
            </a:pPr>
            <a:r>
              <a:rPr kumimoji="1" lang="en-US" altLang="zh-CN" dirty="0"/>
              <a:t>Concurrency bugs have notorious characteristics</a:t>
            </a:r>
          </a:p>
          <a:p>
            <a:pPr marL="457200" lvl="1" indent="0">
              <a:buNone/>
            </a:pPr>
            <a:r>
              <a:rPr kumimoji="1" lang="en-US" altLang="zh-CN" dirty="0"/>
              <a:t>Non-deterministic</a:t>
            </a:r>
          </a:p>
          <a:p>
            <a:pPr marL="457200" lvl="1" indent="0">
              <a:buNone/>
            </a:pPr>
            <a:r>
              <a:rPr kumimoji="1" lang="en-US" altLang="zh-CN" dirty="0"/>
              <a:t>Hard to test and diagnose</a:t>
            </a:r>
          </a:p>
          <a:p>
            <a:pPr marL="457200" lvl="1" indent="0">
              <a:buNone/>
            </a:pPr>
            <a:endParaRPr kumimoji="1" lang="en-US" altLang="zh-CN" dirty="0"/>
          </a:p>
          <a:p>
            <a:pPr marL="0" indent="0">
              <a:buNone/>
            </a:pPr>
            <a:r>
              <a:rPr kumimoji="1" lang="en-US" altLang="zh-CN" dirty="0"/>
              <a:t>But in multi-core era, we need to write concurrent program to harness the power of multi-core</a:t>
            </a:r>
          </a:p>
        </p:txBody>
      </p:sp>
    </p:spTree>
    <p:extLst>
      <p:ext uri="{BB962C8B-B14F-4D97-AF65-F5344CB8AC3E}">
        <p14:creationId xmlns:p14="http://schemas.microsoft.com/office/powerpoint/2010/main" val="17412035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9552" y="1556792"/>
            <a:ext cx="8172400" cy="4302716"/>
          </a:xfrm>
          <a:prstGeom prst="rect">
            <a:avLst/>
          </a:prstGeom>
        </p:spPr>
        <p:txBody>
          <a:bodyPr wrap="square">
            <a:spAutoFit/>
          </a:bodyPr>
          <a:lstStyle/>
          <a:p>
            <a:r>
              <a:rPr lang="en-US" altLang="zh-CN" sz="3200" b="0" i="1" dirty="0">
                <a:latin typeface="Arial"/>
                <a:cs typeface="Arial"/>
              </a:rPr>
              <a:t>I am convinced more than ever that this type of work is very difficult, and that every effort to do it with other than the best people is doomed to either failure or moderate success at enormous cost.</a:t>
            </a:r>
          </a:p>
          <a:p>
            <a:endParaRPr lang="en-US" altLang="zh-CN" sz="3200" b="0" i="1" dirty="0">
              <a:latin typeface="Arial"/>
              <a:cs typeface="Arial"/>
            </a:endParaRPr>
          </a:p>
          <a:p>
            <a:pPr algn="r"/>
            <a:r>
              <a:rPr lang="en-US" altLang="zh-CN" sz="2800" b="0" i="1" dirty="0" err="1">
                <a:latin typeface="Arial"/>
                <a:cs typeface="Arial"/>
              </a:rPr>
              <a:t>Edsger</a:t>
            </a:r>
            <a:r>
              <a:rPr lang="en-US" altLang="zh-CN" sz="2800" b="0" i="1" dirty="0">
                <a:latin typeface="Arial"/>
                <a:cs typeface="Arial"/>
              </a:rPr>
              <a:t> </a:t>
            </a:r>
            <a:r>
              <a:rPr lang="en-US" altLang="zh-CN" sz="2800" b="0" i="1" dirty="0" err="1">
                <a:latin typeface="Arial"/>
                <a:cs typeface="Arial"/>
              </a:rPr>
              <a:t>Dijkstra</a:t>
            </a:r>
            <a:endParaRPr lang="en-US" altLang="zh-CN" sz="2800" b="0" i="1" dirty="0">
              <a:latin typeface="Arial"/>
              <a:cs typeface="Arial"/>
            </a:endParaRPr>
          </a:p>
          <a:p>
            <a:pPr algn="r"/>
            <a:r>
              <a:rPr lang="en-US" altLang="zh-CN" sz="2800" b="0" i="1" dirty="0">
                <a:latin typeface="Arial"/>
                <a:cs typeface="Arial"/>
              </a:rPr>
              <a:t>The Structure of the “THE” –Multiprogramming System</a:t>
            </a:r>
          </a:p>
          <a:p>
            <a:pPr algn="r"/>
            <a:r>
              <a:rPr lang="en-US" altLang="zh-CN" sz="2800" b="0" i="1" dirty="0">
                <a:latin typeface="Arial"/>
                <a:cs typeface="Arial"/>
              </a:rPr>
              <a:t>1968</a:t>
            </a:r>
            <a:endParaRPr lang="zh-CN" altLang="en-US" sz="2800" b="0" dirty="0">
              <a:latin typeface="Arial"/>
              <a:cs typeface="Arial"/>
            </a:endParaRPr>
          </a:p>
        </p:txBody>
      </p:sp>
      <p:sp>
        <p:nvSpPr>
          <p:cNvPr id="5" name="标题 4"/>
          <p:cNvSpPr>
            <a:spLocks noGrp="1"/>
          </p:cNvSpPr>
          <p:nvPr>
            <p:ph type="title"/>
          </p:nvPr>
        </p:nvSpPr>
        <p:spPr/>
        <p:txBody>
          <a:bodyPr/>
          <a:lstStyle/>
          <a:p>
            <a:r>
              <a:rPr kumimoji="1" lang="en-US" altLang="zh-CN" dirty="0"/>
              <a:t>Quote from </a:t>
            </a:r>
            <a:r>
              <a:rPr kumimoji="1" lang="en-US" altLang="zh-CN" dirty="0" err="1"/>
              <a:t>Dijkstra</a:t>
            </a:r>
            <a:endParaRPr kumimoji="1" lang="zh-CN" altLang="en-US" dirty="0"/>
          </a:p>
        </p:txBody>
      </p:sp>
    </p:spTree>
    <p:extLst>
      <p:ext uri="{BB962C8B-B14F-4D97-AF65-F5344CB8AC3E}">
        <p14:creationId xmlns:p14="http://schemas.microsoft.com/office/powerpoint/2010/main" val="2850399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Easiest One</a:t>
            </a:r>
            <a:endParaRPr kumimoji="1" lang="zh-CN" altLang="en-US" dirty="0"/>
          </a:p>
        </p:txBody>
      </p:sp>
      <p:sp>
        <p:nvSpPr>
          <p:cNvPr id="4" name="文本框 3"/>
          <p:cNvSpPr txBox="1"/>
          <p:nvPr/>
        </p:nvSpPr>
        <p:spPr>
          <a:xfrm>
            <a:off x="1763688" y="1988840"/>
            <a:ext cx="1014784" cy="369332"/>
          </a:xfrm>
          <a:prstGeom prst="rect">
            <a:avLst/>
          </a:prstGeom>
          <a:ln w="9525" cmpd="sng"/>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zh-CN" dirty="0"/>
              <a:t>Thread 1</a:t>
            </a:r>
            <a:endParaRPr kumimoji="1" lang="zh-CN" altLang="en-US" dirty="0"/>
          </a:p>
        </p:txBody>
      </p:sp>
      <p:sp>
        <p:nvSpPr>
          <p:cNvPr id="7" name="文本框 6"/>
          <p:cNvSpPr txBox="1"/>
          <p:nvPr/>
        </p:nvSpPr>
        <p:spPr>
          <a:xfrm>
            <a:off x="971600" y="2780928"/>
            <a:ext cx="3640740" cy="1649682"/>
          </a:xfrm>
          <a:prstGeom prst="rect">
            <a:avLst/>
          </a:prstGeom>
          <a:noFill/>
        </p:spPr>
        <p:txBody>
          <a:bodyPr wrap="none" rtlCol="0">
            <a:spAutoFit/>
          </a:bodyPr>
          <a:lstStyle/>
          <a:p>
            <a:pPr algn="l"/>
            <a:r>
              <a:rPr kumimoji="1" lang="en-US" altLang="zh-CN" sz="1600" b="1" dirty="0">
                <a:latin typeface="Courier New"/>
                <a:cs typeface="Courier New"/>
              </a:rPr>
              <a:t>if (</a:t>
            </a:r>
            <a:r>
              <a:rPr kumimoji="1" lang="en-US" altLang="zh-CN" sz="1600" b="1" dirty="0" err="1">
                <a:latin typeface="Courier New"/>
                <a:cs typeface="Courier New"/>
              </a:rPr>
              <a:t>thd</a:t>
            </a:r>
            <a:r>
              <a:rPr kumimoji="1" lang="en-US" altLang="zh-CN" sz="1600" b="1" dirty="0">
                <a:latin typeface="Courier New"/>
                <a:cs typeface="Courier New"/>
              </a:rPr>
              <a:t>-&gt;</a:t>
            </a:r>
            <a:r>
              <a:rPr kumimoji="1" lang="en-US" altLang="zh-CN" sz="1600" b="1" dirty="0" err="1">
                <a:latin typeface="Courier New"/>
                <a:cs typeface="Courier New"/>
              </a:rPr>
              <a:t>proc_info</a:t>
            </a:r>
            <a:r>
              <a:rPr kumimoji="1" lang="en-US" altLang="zh-CN" sz="1600" b="1" dirty="0">
                <a:latin typeface="Courier New"/>
                <a:cs typeface="Courier New"/>
              </a:rPr>
              <a:t>) {</a:t>
            </a:r>
          </a:p>
          <a:p>
            <a:pPr algn="l"/>
            <a:r>
              <a:rPr kumimoji="1" lang="en-US" altLang="zh-CN" sz="1600" b="1" dirty="0">
                <a:latin typeface="Courier New"/>
                <a:cs typeface="Courier New"/>
              </a:rPr>
              <a:t>    …</a:t>
            </a:r>
          </a:p>
          <a:p>
            <a:pPr algn="l"/>
            <a:endParaRPr kumimoji="1" lang="en-US" altLang="zh-CN" sz="1600" b="1" dirty="0">
              <a:latin typeface="Courier New"/>
              <a:cs typeface="Courier New"/>
            </a:endParaRPr>
          </a:p>
          <a:p>
            <a:pPr algn="l"/>
            <a:r>
              <a:rPr kumimoji="1" lang="en-US" altLang="zh-CN" sz="1600" b="1" dirty="0">
                <a:latin typeface="Courier New"/>
                <a:cs typeface="Courier New"/>
              </a:rPr>
              <a:t>    </a:t>
            </a:r>
            <a:r>
              <a:rPr kumimoji="1" lang="en-US" altLang="zh-CN" sz="1600" b="1" dirty="0" err="1">
                <a:latin typeface="Courier New"/>
                <a:cs typeface="Courier New"/>
              </a:rPr>
              <a:t>fputs</a:t>
            </a:r>
            <a:r>
              <a:rPr kumimoji="1" lang="en-US" altLang="zh-CN" sz="1600" b="1" dirty="0">
                <a:latin typeface="Courier New"/>
                <a:cs typeface="Courier New"/>
              </a:rPr>
              <a:t>(</a:t>
            </a:r>
            <a:r>
              <a:rPr kumimoji="1" lang="en-US" altLang="zh-CN" sz="1600" b="1" dirty="0" err="1">
                <a:latin typeface="Courier New"/>
                <a:cs typeface="Courier New"/>
              </a:rPr>
              <a:t>thd</a:t>
            </a:r>
            <a:r>
              <a:rPr kumimoji="1" lang="en-US" altLang="zh-CN" sz="1600" b="1" dirty="0">
                <a:latin typeface="Courier New"/>
                <a:cs typeface="Courier New"/>
              </a:rPr>
              <a:t>-&gt;</a:t>
            </a:r>
            <a:r>
              <a:rPr kumimoji="1" lang="en-US" altLang="zh-CN" sz="1600" b="1" dirty="0" err="1">
                <a:latin typeface="Courier New"/>
                <a:cs typeface="Courier New"/>
              </a:rPr>
              <a:t>proc_info</a:t>
            </a:r>
            <a:r>
              <a:rPr kumimoji="1" lang="en-US" altLang="zh-CN" sz="1600" b="1" dirty="0">
                <a:latin typeface="Courier New"/>
                <a:cs typeface="Courier New"/>
              </a:rPr>
              <a:t>, …)</a:t>
            </a:r>
          </a:p>
          <a:p>
            <a:pPr algn="l"/>
            <a:endParaRPr kumimoji="1" lang="en-US" altLang="zh-CN" sz="1600" b="1" dirty="0">
              <a:latin typeface="Courier New"/>
              <a:cs typeface="Courier New"/>
            </a:endParaRPr>
          </a:p>
          <a:p>
            <a:pPr algn="l"/>
            <a:r>
              <a:rPr kumimoji="1" lang="en-US" altLang="zh-CN" sz="1600" b="1" dirty="0">
                <a:latin typeface="Courier New"/>
                <a:cs typeface="Courier New"/>
              </a:rPr>
              <a:t>    …</a:t>
            </a:r>
          </a:p>
          <a:p>
            <a:pPr algn="l"/>
            <a:r>
              <a:rPr kumimoji="1" lang="en-US" altLang="zh-CN" sz="1600" b="1" dirty="0">
                <a:latin typeface="Courier New"/>
                <a:cs typeface="Courier New"/>
              </a:rPr>
              <a:t>}</a:t>
            </a:r>
            <a:endParaRPr kumimoji="1" lang="zh-CN" altLang="en-US" sz="1600" b="1" dirty="0">
              <a:latin typeface="Courier New"/>
              <a:cs typeface="Courier New"/>
            </a:endParaRPr>
          </a:p>
        </p:txBody>
      </p:sp>
      <p:sp>
        <p:nvSpPr>
          <p:cNvPr id="8" name="文本框 7"/>
          <p:cNvSpPr txBox="1"/>
          <p:nvPr/>
        </p:nvSpPr>
        <p:spPr>
          <a:xfrm>
            <a:off x="5000774" y="3039206"/>
            <a:ext cx="2893540" cy="338554"/>
          </a:xfrm>
          <a:prstGeom prst="rect">
            <a:avLst/>
          </a:prstGeom>
          <a:noFill/>
        </p:spPr>
        <p:txBody>
          <a:bodyPr wrap="none" rtlCol="0">
            <a:spAutoFit/>
          </a:bodyPr>
          <a:lstStyle/>
          <a:p>
            <a:r>
              <a:rPr kumimoji="1" lang="en-US" altLang="zh-CN" sz="1600" b="1" dirty="0" err="1">
                <a:latin typeface="Courier New"/>
                <a:cs typeface="Courier New"/>
              </a:rPr>
              <a:t>thd</a:t>
            </a:r>
            <a:r>
              <a:rPr kumimoji="1" lang="en-US" altLang="zh-CN" sz="1600" b="1" dirty="0">
                <a:latin typeface="Courier New"/>
                <a:cs typeface="Courier New"/>
              </a:rPr>
              <a:t>-&gt;</a:t>
            </a:r>
            <a:r>
              <a:rPr kumimoji="1" lang="en-US" altLang="zh-CN" sz="1600" b="1" dirty="0" err="1">
                <a:latin typeface="Courier New"/>
                <a:cs typeface="Courier New"/>
              </a:rPr>
              <a:t>proc_info</a:t>
            </a:r>
            <a:r>
              <a:rPr kumimoji="1" lang="en-US" altLang="zh-CN" sz="1600" b="1" dirty="0">
                <a:latin typeface="Courier New"/>
                <a:cs typeface="Courier New"/>
              </a:rPr>
              <a:t> = NULL;</a:t>
            </a:r>
            <a:endParaRPr kumimoji="1" lang="zh-CN" altLang="en-US" sz="1600" b="1" dirty="0">
              <a:latin typeface="Courier New"/>
              <a:cs typeface="Courier New"/>
            </a:endParaRPr>
          </a:p>
        </p:txBody>
      </p:sp>
      <p:sp>
        <p:nvSpPr>
          <p:cNvPr id="9" name="文本框 8"/>
          <p:cNvSpPr txBox="1"/>
          <p:nvPr/>
        </p:nvSpPr>
        <p:spPr>
          <a:xfrm>
            <a:off x="3419872" y="4941168"/>
            <a:ext cx="2325840" cy="369332"/>
          </a:xfrm>
          <a:prstGeom prst="rect">
            <a:avLst/>
          </a:prstGeom>
          <a:noFill/>
        </p:spPr>
        <p:txBody>
          <a:bodyPr wrap="none" rtlCol="0">
            <a:spAutoFit/>
          </a:bodyPr>
          <a:lstStyle/>
          <a:p>
            <a:r>
              <a:rPr kumimoji="1" lang="en-US" altLang="zh-CN" dirty="0"/>
              <a:t>MySQL </a:t>
            </a:r>
            <a:r>
              <a:rPr kumimoji="1" lang="en-US" altLang="zh-CN" dirty="0" err="1"/>
              <a:t>ha_innodb.hpp</a:t>
            </a:r>
            <a:endParaRPr kumimoji="1" lang="zh-CN" altLang="en-US" dirty="0"/>
          </a:p>
        </p:txBody>
      </p:sp>
      <p:sp>
        <p:nvSpPr>
          <p:cNvPr id="17" name="Rectangle 15"/>
          <p:cNvSpPr>
            <a:spLocks noChangeArrowheads="1"/>
          </p:cNvSpPr>
          <p:nvPr/>
        </p:nvSpPr>
        <p:spPr bwMode="auto">
          <a:xfrm>
            <a:off x="395536" y="1988840"/>
            <a:ext cx="8227457" cy="2736304"/>
          </a:xfrm>
          <a:prstGeom prst="rect">
            <a:avLst/>
          </a:prstGeom>
          <a:noFill/>
          <a:ln w="9525">
            <a:solidFill>
              <a:srgbClr val="3F3F3F"/>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a:endParaRPr>
          </a:p>
        </p:txBody>
      </p:sp>
      <p:sp>
        <p:nvSpPr>
          <p:cNvPr id="18" name="文本框 17"/>
          <p:cNvSpPr txBox="1"/>
          <p:nvPr/>
        </p:nvSpPr>
        <p:spPr>
          <a:xfrm>
            <a:off x="5940152" y="1988840"/>
            <a:ext cx="1014784" cy="369332"/>
          </a:xfrm>
          <a:prstGeom prst="rect">
            <a:avLst/>
          </a:prstGeom>
          <a:ln w="9525" cmpd="sng"/>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zh-CN" dirty="0"/>
              <a:t>Thread 2</a:t>
            </a:r>
            <a:endParaRPr kumimoji="1" lang="zh-CN" altLang="en-US" dirty="0"/>
          </a:p>
        </p:txBody>
      </p:sp>
    </p:spTree>
    <p:extLst>
      <p:ext uri="{BB962C8B-B14F-4D97-AF65-F5344CB8AC3E}">
        <p14:creationId xmlns:p14="http://schemas.microsoft.com/office/powerpoint/2010/main" val="1819367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Approaches to addressing the problem</a:t>
            </a:r>
            <a:endParaRPr kumimoji="1" lang="zh-CN" altLang="en-US" dirty="0"/>
          </a:p>
        </p:txBody>
      </p:sp>
      <p:sp>
        <p:nvSpPr>
          <p:cNvPr id="3" name="内容占位符 2"/>
          <p:cNvSpPr>
            <a:spLocks noGrp="1"/>
          </p:cNvSpPr>
          <p:nvPr>
            <p:ph idx="1"/>
          </p:nvPr>
        </p:nvSpPr>
        <p:spPr>
          <a:xfrm>
            <a:off x="457200" y="1600200"/>
            <a:ext cx="8458200" cy="4876800"/>
          </a:xfrm>
        </p:spPr>
        <p:txBody>
          <a:bodyPr>
            <a:normAutofit lnSpcReduction="10000"/>
          </a:bodyPr>
          <a:lstStyle/>
          <a:p>
            <a:pPr marL="0" indent="0">
              <a:buNone/>
            </a:pPr>
            <a:r>
              <a:rPr kumimoji="1" lang="en-US" altLang="zh-CN" dirty="0"/>
              <a:t>Concurrency bug detection</a:t>
            </a:r>
          </a:p>
          <a:p>
            <a:pPr marL="457200" lvl="1" indent="0">
              <a:buNone/>
            </a:pPr>
            <a:r>
              <a:rPr kumimoji="1" lang="en-US" altLang="zh-CN" dirty="0"/>
              <a:t>Race detection</a:t>
            </a:r>
          </a:p>
          <a:p>
            <a:pPr marL="457200" lvl="1" indent="0">
              <a:buNone/>
            </a:pPr>
            <a:r>
              <a:rPr kumimoji="1" lang="en-US" altLang="zh-CN" dirty="0"/>
              <a:t>Atomicity violation detection</a:t>
            </a:r>
          </a:p>
          <a:p>
            <a:pPr marL="457200" lvl="1" indent="0">
              <a:buNone/>
            </a:pPr>
            <a:r>
              <a:rPr kumimoji="1" lang="en-US" altLang="zh-CN" dirty="0"/>
              <a:t>Deadlock bug detection</a:t>
            </a:r>
          </a:p>
          <a:p>
            <a:pPr marL="800100" lvl="2" indent="0">
              <a:buNone/>
            </a:pPr>
            <a:endParaRPr kumimoji="1" lang="en-US" altLang="zh-CN" dirty="0"/>
          </a:p>
          <a:p>
            <a:pPr marL="0" indent="0">
              <a:buNone/>
            </a:pPr>
            <a:r>
              <a:rPr kumimoji="1" lang="en-US" altLang="zh-CN" dirty="0"/>
              <a:t>Concurrent program testing</a:t>
            </a:r>
          </a:p>
          <a:p>
            <a:pPr marL="457200" lvl="1" indent="0">
              <a:buNone/>
            </a:pPr>
            <a:r>
              <a:rPr kumimoji="1" lang="en-US" altLang="zh-CN" dirty="0"/>
              <a:t>Exhaustive testing</a:t>
            </a:r>
          </a:p>
          <a:p>
            <a:pPr marL="457200" lvl="1" indent="0">
              <a:buNone/>
            </a:pPr>
            <a:r>
              <a:rPr kumimoji="1" lang="en-US" altLang="zh-CN" dirty="0"/>
              <a:t>Different coverage criteria proposed</a:t>
            </a:r>
          </a:p>
          <a:p>
            <a:pPr marL="800100" lvl="2" indent="0">
              <a:buNone/>
            </a:pPr>
            <a:endParaRPr kumimoji="1" lang="en-US" altLang="zh-CN" dirty="0"/>
          </a:p>
          <a:p>
            <a:pPr marL="0" indent="0">
              <a:buNone/>
            </a:pPr>
            <a:r>
              <a:rPr kumimoji="1" lang="en-US" altLang="zh-CN" dirty="0"/>
              <a:t>Concurrent programming language/model design</a:t>
            </a:r>
          </a:p>
          <a:p>
            <a:pPr marL="457200" lvl="1" indent="0">
              <a:buNone/>
            </a:pPr>
            <a:r>
              <a:rPr kumimoji="1" lang="en-US" altLang="zh-CN" dirty="0"/>
              <a:t>Transactional memory</a:t>
            </a:r>
            <a:endParaRPr kumimoji="1" lang="zh-CN" altLang="en-US" dirty="0"/>
          </a:p>
        </p:txBody>
      </p:sp>
    </p:spTree>
    <p:extLst>
      <p:ext uri="{BB962C8B-B14F-4D97-AF65-F5344CB8AC3E}">
        <p14:creationId xmlns:p14="http://schemas.microsoft.com/office/powerpoint/2010/main" val="326249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OS can do?</a:t>
            </a:r>
          </a:p>
        </p:txBody>
      </p:sp>
      <p:sp>
        <p:nvSpPr>
          <p:cNvPr id="3" name="Content Placeholder 2"/>
          <p:cNvSpPr>
            <a:spLocks noGrp="1"/>
          </p:cNvSpPr>
          <p:nvPr>
            <p:ph idx="1"/>
          </p:nvPr>
        </p:nvSpPr>
        <p:spPr>
          <a:xfrm>
            <a:off x="457200" y="1600200"/>
            <a:ext cx="8839200" cy="4525963"/>
          </a:xfrm>
        </p:spPr>
        <p:txBody>
          <a:bodyPr>
            <a:normAutofit/>
          </a:bodyPr>
          <a:lstStyle/>
          <a:p>
            <a:pPr marL="0" indent="0">
              <a:buNone/>
            </a:pPr>
            <a:r>
              <a:rPr lang="en-US" dirty="0"/>
              <a:t>Reduce sources of non-determinism</a:t>
            </a:r>
          </a:p>
          <a:p>
            <a:pPr marL="0" indent="0">
              <a:buNone/>
            </a:pPr>
            <a:endParaRPr lang="en-US" dirty="0"/>
          </a:p>
          <a:p>
            <a:pPr marL="0" indent="0">
              <a:buNone/>
            </a:pPr>
            <a:r>
              <a:rPr lang="en-US" dirty="0"/>
              <a:t>Tolerate application bugs </a:t>
            </a:r>
          </a:p>
          <a:p>
            <a:pPr marL="0" indent="0">
              <a:buNone/>
            </a:pPr>
            <a:endParaRPr lang="en-US" dirty="0"/>
          </a:p>
          <a:p>
            <a:pPr marL="0" indent="0">
              <a:buNone/>
            </a:pPr>
            <a:r>
              <a:rPr lang="en-US" dirty="0"/>
              <a:t>Faithfully capture concurrency bugs for reproducing</a:t>
            </a:r>
          </a:p>
          <a:p>
            <a:pPr marL="0" indent="0">
              <a:buNone/>
            </a:pPr>
            <a:endParaRPr lang="en-US" dirty="0"/>
          </a:p>
          <a:p>
            <a:pPr marL="0" indent="0">
              <a:buNone/>
            </a:pPr>
            <a:r>
              <a:rPr lang="en-US" dirty="0"/>
              <a:t>Provide better programming interfaces to ease programming</a:t>
            </a:r>
          </a:p>
          <a:p>
            <a:pPr marL="400050" lvl="1" indent="0">
              <a:buNone/>
            </a:pPr>
            <a:r>
              <a:rPr lang="en-US" dirty="0"/>
              <a:t>Operating transactions</a:t>
            </a:r>
          </a:p>
        </p:txBody>
      </p:sp>
    </p:spTree>
    <p:extLst>
      <p:ext uri="{BB962C8B-B14F-4D97-AF65-F5344CB8AC3E}">
        <p14:creationId xmlns:p14="http://schemas.microsoft.com/office/powerpoint/2010/main" val="42419900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14600"/>
            <a:ext cx="8229600" cy="1143000"/>
          </a:xfrm>
        </p:spPr>
        <p:txBody>
          <a:bodyPr>
            <a:normAutofit fontScale="90000"/>
          </a:bodyPr>
          <a:lstStyle/>
          <a:p>
            <a:r>
              <a:rPr lang="en-US" dirty="0"/>
              <a:t>Issue#6: Scale Out </a:t>
            </a:r>
            <a:br>
              <a:rPr lang="en-US" dirty="0"/>
            </a:br>
            <a:r>
              <a:rPr lang="en-US" dirty="0"/>
              <a:t>(use distributed systems)</a:t>
            </a:r>
          </a:p>
        </p:txBody>
      </p:sp>
    </p:spTree>
    <p:extLst>
      <p:ext uri="{BB962C8B-B14F-4D97-AF65-F5344CB8AC3E}">
        <p14:creationId xmlns:p14="http://schemas.microsoft.com/office/powerpoint/2010/main" val="38407364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832"/>
            <a:ext cx="5554980" cy="6858000"/>
          </a:xfrm>
          <a:prstGeom prst="rect">
            <a:avLst/>
          </a:prstGeom>
        </p:spPr>
      </p:pic>
    </p:spTree>
    <p:extLst>
      <p:ext uri="{BB962C8B-B14F-4D97-AF65-F5344CB8AC3E}">
        <p14:creationId xmlns:p14="http://schemas.microsoft.com/office/powerpoint/2010/main" val="203437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04800"/>
            <a:ext cx="9144000" cy="6858000"/>
          </a:xfrm>
          <a:prstGeom prst="rect">
            <a:avLst/>
          </a:prstGeom>
        </p:spPr>
      </p:pic>
    </p:spTree>
    <p:extLst>
      <p:ext uri="{BB962C8B-B14F-4D97-AF65-F5344CB8AC3E}">
        <p14:creationId xmlns:p14="http://schemas.microsoft.com/office/powerpoint/2010/main" val="20999541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762000" y="381000"/>
            <a:ext cx="7772400" cy="1143000"/>
          </a:xfrm>
        </p:spPr>
        <p:txBody>
          <a:bodyPr>
            <a:normAutofit/>
          </a:bodyPr>
          <a:lstStyle/>
          <a:p>
            <a:pPr eaLnBrk="1" hangingPunct="1"/>
            <a:r>
              <a:rPr lang="en-US" dirty="0">
                <a:latin typeface="Arial" charset="0"/>
                <a:ea typeface="ＭＳ Ｐゴシック" charset="0"/>
                <a:cs typeface="ＭＳ Ｐゴシック" charset="0"/>
              </a:rPr>
              <a:t>What are distributed systems?</a:t>
            </a:r>
          </a:p>
        </p:txBody>
      </p:sp>
      <p:sp>
        <p:nvSpPr>
          <p:cNvPr id="3075" name="Rectangle 3"/>
          <p:cNvSpPr>
            <a:spLocks noGrp="1" noChangeArrowheads="1"/>
          </p:cNvSpPr>
          <p:nvPr>
            <p:ph type="body" idx="1"/>
          </p:nvPr>
        </p:nvSpPr>
        <p:spPr>
          <a:xfrm>
            <a:off x="685800" y="5867400"/>
            <a:ext cx="7772400" cy="381000"/>
          </a:xfrm>
        </p:spPr>
        <p:txBody>
          <a:bodyPr>
            <a:normAutofit fontScale="92500" lnSpcReduction="20000"/>
          </a:bodyPr>
          <a:lstStyle/>
          <a:p>
            <a:pPr eaLnBrk="1" hangingPunct="1">
              <a:lnSpc>
                <a:spcPct val="90000"/>
              </a:lnSpc>
            </a:pPr>
            <a:r>
              <a:rPr lang="en-US" sz="2800">
                <a:latin typeface="Arial" charset="0"/>
                <a:ea typeface="ＭＳ Ｐゴシック" charset="0"/>
                <a:cs typeface="ＭＳ Ｐゴシック" charset="0"/>
              </a:rPr>
              <a:t>Examples?</a:t>
            </a:r>
          </a:p>
        </p:txBody>
      </p:sp>
      <p:pic>
        <p:nvPicPr>
          <p:cNvPr id="33796" name="Picture 4"/>
          <p:cNvPicPr>
            <a:picLocks noChangeAspect="1" noChangeArrowheads="1"/>
          </p:cNvPicPr>
          <p:nvPr/>
        </p:nvPicPr>
        <p:blipFill>
          <a:blip r:embed="rId3" cstate="screen">
            <a:lum bright="16000"/>
            <a:extLst>
              <a:ext uri="{28A0092B-C50C-407E-A947-70E740481C1C}">
                <a14:useLocalDpi xmlns:a14="http://schemas.microsoft.com/office/drawing/2010/main"/>
              </a:ext>
            </a:extLst>
          </a:blip>
          <a:srcRect/>
          <a:stretch>
            <a:fillRect/>
          </a:stretch>
        </p:blipFill>
        <p:spPr bwMode="auto">
          <a:xfrm>
            <a:off x="1905000" y="1905000"/>
            <a:ext cx="682625" cy="776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797" name="Picture 5"/>
          <p:cNvPicPr>
            <a:picLocks noChangeAspect="1" noChangeArrowheads="1"/>
          </p:cNvPicPr>
          <p:nvPr/>
        </p:nvPicPr>
        <p:blipFill>
          <a:blip r:embed="rId3" cstate="screen">
            <a:lum bright="16000"/>
            <a:extLst>
              <a:ext uri="{28A0092B-C50C-407E-A947-70E740481C1C}">
                <a14:useLocalDpi xmlns:a14="http://schemas.microsoft.com/office/drawing/2010/main"/>
              </a:ext>
            </a:extLst>
          </a:blip>
          <a:srcRect/>
          <a:stretch>
            <a:fillRect/>
          </a:stretch>
        </p:blipFill>
        <p:spPr bwMode="auto">
          <a:xfrm>
            <a:off x="3962400" y="1676400"/>
            <a:ext cx="682625" cy="776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798" name="Picture 6"/>
          <p:cNvPicPr>
            <a:picLocks noChangeAspect="1" noChangeArrowheads="1"/>
          </p:cNvPicPr>
          <p:nvPr/>
        </p:nvPicPr>
        <p:blipFill>
          <a:blip r:embed="rId3" cstate="screen">
            <a:lum bright="16000"/>
            <a:extLst>
              <a:ext uri="{28A0092B-C50C-407E-A947-70E740481C1C}">
                <a14:useLocalDpi xmlns:a14="http://schemas.microsoft.com/office/drawing/2010/main"/>
              </a:ext>
            </a:extLst>
          </a:blip>
          <a:srcRect/>
          <a:stretch>
            <a:fillRect/>
          </a:stretch>
        </p:blipFill>
        <p:spPr bwMode="auto">
          <a:xfrm>
            <a:off x="1752600" y="3810000"/>
            <a:ext cx="682625" cy="776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799" name="Picture 7"/>
          <p:cNvPicPr>
            <a:picLocks noChangeAspect="1" noChangeArrowheads="1"/>
          </p:cNvPicPr>
          <p:nvPr/>
        </p:nvPicPr>
        <p:blipFill>
          <a:blip r:embed="rId3" cstate="screen">
            <a:lum bright="16000"/>
            <a:extLst>
              <a:ext uri="{28A0092B-C50C-407E-A947-70E740481C1C}">
                <a14:useLocalDpi xmlns:a14="http://schemas.microsoft.com/office/drawing/2010/main"/>
              </a:ext>
            </a:extLst>
          </a:blip>
          <a:srcRect/>
          <a:stretch>
            <a:fillRect/>
          </a:stretch>
        </p:blipFill>
        <p:spPr bwMode="auto">
          <a:xfrm>
            <a:off x="3962400" y="4572000"/>
            <a:ext cx="682625" cy="776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800" name="Picture 8"/>
          <p:cNvPicPr>
            <a:picLocks noChangeAspect="1" noChangeArrowheads="1"/>
          </p:cNvPicPr>
          <p:nvPr/>
        </p:nvPicPr>
        <p:blipFill>
          <a:blip r:embed="rId3" cstate="screen">
            <a:lum bright="16000"/>
            <a:extLst>
              <a:ext uri="{28A0092B-C50C-407E-A947-70E740481C1C}">
                <a14:useLocalDpi xmlns:a14="http://schemas.microsoft.com/office/drawing/2010/main"/>
              </a:ext>
            </a:extLst>
          </a:blip>
          <a:srcRect/>
          <a:stretch>
            <a:fillRect/>
          </a:stretch>
        </p:blipFill>
        <p:spPr bwMode="auto">
          <a:xfrm>
            <a:off x="6324600" y="1981200"/>
            <a:ext cx="682625" cy="776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801" name="Picture 9"/>
          <p:cNvPicPr>
            <a:picLocks noChangeAspect="1" noChangeArrowheads="1"/>
          </p:cNvPicPr>
          <p:nvPr/>
        </p:nvPicPr>
        <p:blipFill>
          <a:blip r:embed="rId3" cstate="screen">
            <a:lum bright="16000"/>
            <a:extLst>
              <a:ext uri="{28A0092B-C50C-407E-A947-70E740481C1C}">
                <a14:useLocalDpi xmlns:a14="http://schemas.microsoft.com/office/drawing/2010/main"/>
              </a:ext>
            </a:extLst>
          </a:blip>
          <a:srcRect/>
          <a:stretch>
            <a:fillRect/>
          </a:stretch>
        </p:blipFill>
        <p:spPr bwMode="auto">
          <a:xfrm>
            <a:off x="5562600" y="3962400"/>
            <a:ext cx="682625" cy="776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82" name="Cloud"/>
          <p:cNvSpPr>
            <a:spLocks noChangeAspect="1" noEditPoints="1" noChangeArrowheads="1"/>
          </p:cNvSpPr>
          <p:nvPr/>
        </p:nvSpPr>
        <p:spPr bwMode="auto">
          <a:xfrm>
            <a:off x="2133600" y="2667000"/>
            <a:ext cx="4419600" cy="137318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eaLnBrk="1" hangingPunct="1"/>
            <a:endParaRPr lang="en-US" sz="1800"/>
          </a:p>
        </p:txBody>
      </p:sp>
      <p:sp>
        <p:nvSpPr>
          <p:cNvPr id="33803" name="Freeform 12"/>
          <p:cNvSpPr>
            <a:spLocks/>
          </p:cNvSpPr>
          <p:nvPr/>
        </p:nvSpPr>
        <p:spPr bwMode="auto">
          <a:xfrm>
            <a:off x="2133600" y="2667000"/>
            <a:ext cx="558800" cy="1600200"/>
          </a:xfrm>
          <a:custGeom>
            <a:avLst/>
            <a:gdLst>
              <a:gd name="T0" fmla="*/ 0 w 352"/>
              <a:gd name="T1" fmla="*/ 0 h 1008"/>
              <a:gd name="T2" fmla="*/ 336 w 352"/>
              <a:gd name="T3" fmla="*/ 432 h 1008"/>
              <a:gd name="T4" fmla="*/ 96 w 352"/>
              <a:gd name="T5" fmla="*/ 1008 h 1008"/>
              <a:gd name="T6" fmla="*/ 0 60000 65536"/>
              <a:gd name="T7" fmla="*/ 0 60000 65536"/>
              <a:gd name="T8" fmla="*/ 0 60000 65536"/>
              <a:gd name="T9" fmla="*/ 0 w 352"/>
              <a:gd name="T10" fmla="*/ 0 h 1008"/>
              <a:gd name="T11" fmla="*/ 352 w 352"/>
              <a:gd name="T12" fmla="*/ 1008 h 1008"/>
            </a:gdLst>
            <a:ahLst/>
            <a:cxnLst>
              <a:cxn ang="T6">
                <a:pos x="T0" y="T1"/>
              </a:cxn>
              <a:cxn ang="T7">
                <a:pos x="T2" y="T3"/>
              </a:cxn>
              <a:cxn ang="T8">
                <a:pos x="T4" y="T5"/>
              </a:cxn>
            </a:cxnLst>
            <a:rect l="T9" t="T10" r="T11" b="T12"/>
            <a:pathLst>
              <a:path w="352" h="1008">
                <a:moveTo>
                  <a:pt x="0" y="0"/>
                </a:moveTo>
                <a:cubicBezTo>
                  <a:pt x="160" y="132"/>
                  <a:pt x="320" y="264"/>
                  <a:pt x="336" y="432"/>
                </a:cubicBezTo>
                <a:cubicBezTo>
                  <a:pt x="352" y="600"/>
                  <a:pt x="224" y="804"/>
                  <a:pt x="96" y="1008"/>
                </a:cubicBezTo>
              </a:path>
            </a:pathLst>
          </a:custGeom>
          <a:noFill/>
          <a:ln w="38100">
            <a:solidFill>
              <a:schemeClr val="hlink"/>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33804" name="Freeform 13"/>
          <p:cNvSpPr>
            <a:spLocks/>
          </p:cNvSpPr>
          <p:nvPr/>
        </p:nvSpPr>
        <p:spPr bwMode="auto">
          <a:xfrm>
            <a:off x="2362200" y="2743200"/>
            <a:ext cx="4267200" cy="533400"/>
          </a:xfrm>
          <a:custGeom>
            <a:avLst/>
            <a:gdLst>
              <a:gd name="T0" fmla="*/ 0 w 2688"/>
              <a:gd name="T1" fmla="*/ 0 h 336"/>
              <a:gd name="T2" fmla="*/ 1008 w 2688"/>
              <a:gd name="T3" fmla="*/ 336 h 336"/>
              <a:gd name="T4" fmla="*/ 2688 w 2688"/>
              <a:gd name="T5" fmla="*/ 0 h 336"/>
              <a:gd name="T6" fmla="*/ 0 60000 65536"/>
              <a:gd name="T7" fmla="*/ 0 60000 65536"/>
              <a:gd name="T8" fmla="*/ 0 60000 65536"/>
              <a:gd name="T9" fmla="*/ 0 w 2688"/>
              <a:gd name="T10" fmla="*/ 0 h 336"/>
              <a:gd name="T11" fmla="*/ 2688 w 2688"/>
              <a:gd name="T12" fmla="*/ 336 h 336"/>
            </a:gdLst>
            <a:ahLst/>
            <a:cxnLst>
              <a:cxn ang="T6">
                <a:pos x="T0" y="T1"/>
              </a:cxn>
              <a:cxn ang="T7">
                <a:pos x="T2" y="T3"/>
              </a:cxn>
              <a:cxn ang="T8">
                <a:pos x="T4" y="T5"/>
              </a:cxn>
            </a:cxnLst>
            <a:rect l="T9" t="T10" r="T11" b="T12"/>
            <a:pathLst>
              <a:path w="2688" h="336">
                <a:moveTo>
                  <a:pt x="0" y="0"/>
                </a:moveTo>
                <a:cubicBezTo>
                  <a:pt x="280" y="168"/>
                  <a:pt x="560" y="336"/>
                  <a:pt x="1008" y="336"/>
                </a:cubicBezTo>
                <a:cubicBezTo>
                  <a:pt x="1456" y="336"/>
                  <a:pt x="2072" y="168"/>
                  <a:pt x="2688" y="0"/>
                </a:cubicBezTo>
              </a:path>
            </a:pathLst>
          </a:custGeom>
          <a:noFill/>
          <a:ln w="38100">
            <a:solidFill>
              <a:schemeClr val="hlink"/>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33805" name="Freeform 14"/>
          <p:cNvSpPr>
            <a:spLocks/>
          </p:cNvSpPr>
          <p:nvPr/>
        </p:nvSpPr>
        <p:spPr bwMode="auto">
          <a:xfrm>
            <a:off x="4191000" y="2514600"/>
            <a:ext cx="2286000" cy="342900"/>
          </a:xfrm>
          <a:custGeom>
            <a:avLst/>
            <a:gdLst>
              <a:gd name="T0" fmla="*/ 0 w 1440"/>
              <a:gd name="T1" fmla="*/ 0 h 216"/>
              <a:gd name="T2" fmla="*/ 528 w 1440"/>
              <a:gd name="T3" fmla="*/ 192 h 216"/>
              <a:gd name="T4" fmla="*/ 1440 w 1440"/>
              <a:gd name="T5" fmla="*/ 144 h 216"/>
              <a:gd name="T6" fmla="*/ 0 60000 65536"/>
              <a:gd name="T7" fmla="*/ 0 60000 65536"/>
              <a:gd name="T8" fmla="*/ 0 60000 65536"/>
              <a:gd name="T9" fmla="*/ 0 w 1440"/>
              <a:gd name="T10" fmla="*/ 0 h 216"/>
              <a:gd name="T11" fmla="*/ 1440 w 1440"/>
              <a:gd name="T12" fmla="*/ 216 h 216"/>
            </a:gdLst>
            <a:ahLst/>
            <a:cxnLst>
              <a:cxn ang="T6">
                <a:pos x="T0" y="T1"/>
              </a:cxn>
              <a:cxn ang="T7">
                <a:pos x="T2" y="T3"/>
              </a:cxn>
              <a:cxn ang="T8">
                <a:pos x="T4" y="T5"/>
              </a:cxn>
            </a:cxnLst>
            <a:rect l="T9" t="T10" r="T11" b="T12"/>
            <a:pathLst>
              <a:path w="1440" h="216">
                <a:moveTo>
                  <a:pt x="0" y="0"/>
                </a:moveTo>
                <a:cubicBezTo>
                  <a:pt x="144" y="84"/>
                  <a:pt x="288" y="168"/>
                  <a:pt x="528" y="192"/>
                </a:cubicBezTo>
                <a:cubicBezTo>
                  <a:pt x="768" y="216"/>
                  <a:pt x="1104" y="180"/>
                  <a:pt x="1440" y="144"/>
                </a:cubicBezTo>
              </a:path>
            </a:pathLst>
          </a:custGeom>
          <a:noFill/>
          <a:ln w="38100">
            <a:solidFill>
              <a:schemeClr val="hlink"/>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33806" name="Freeform 15"/>
          <p:cNvSpPr>
            <a:spLocks/>
          </p:cNvSpPr>
          <p:nvPr/>
        </p:nvSpPr>
        <p:spPr bwMode="auto">
          <a:xfrm>
            <a:off x="4191000" y="2590800"/>
            <a:ext cx="1676400" cy="1447800"/>
          </a:xfrm>
          <a:custGeom>
            <a:avLst/>
            <a:gdLst>
              <a:gd name="T0" fmla="*/ 0 w 1056"/>
              <a:gd name="T1" fmla="*/ 0 h 912"/>
              <a:gd name="T2" fmla="*/ 576 w 1056"/>
              <a:gd name="T3" fmla="*/ 624 h 912"/>
              <a:gd name="T4" fmla="*/ 1056 w 1056"/>
              <a:gd name="T5" fmla="*/ 912 h 912"/>
              <a:gd name="T6" fmla="*/ 0 60000 65536"/>
              <a:gd name="T7" fmla="*/ 0 60000 65536"/>
              <a:gd name="T8" fmla="*/ 0 60000 65536"/>
              <a:gd name="T9" fmla="*/ 0 w 1056"/>
              <a:gd name="T10" fmla="*/ 0 h 912"/>
              <a:gd name="T11" fmla="*/ 1056 w 1056"/>
              <a:gd name="T12" fmla="*/ 912 h 912"/>
            </a:gdLst>
            <a:ahLst/>
            <a:cxnLst>
              <a:cxn ang="T6">
                <a:pos x="T0" y="T1"/>
              </a:cxn>
              <a:cxn ang="T7">
                <a:pos x="T2" y="T3"/>
              </a:cxn>
              <a:cxn ang="T8">
                <a:pos x="T4" y="T5"/>
              </a:cxn>
            </a:cxnLst>
            <a:rect l="T9" t="T10" r="T11" b="T12"/>
            <a:pathLst>
              <a:path w="1056" h="912">
                <a:moveTo>
                  <a:pt x="0" y="0"/>
                </a:moveTo>
                <a:cubicBezTo>
                  <a:pt x="200" y="236"/>
                  <a:pt x="400" y="472"/>
                  <a:pt x="576" y="624"/>
                </a:cubicBezTo>
                <a:cubicBezTo>
                  <a:pt x="752" y="776"/>
                  <a:pt x="904" y="844"/>
                  <a:pt x="1056" y="912"/>
                </a:cubicBezTo>
              </a:path>
            </a:pathLst>
          </a:custGeom>
          <a:noFill/>
          <a:ln w="38100">
            <a:solidFill>
              <a:schemeClr val="hlink"/>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33807" name="Freeform 16"/>
          <p:cNvSpPr>
            <a:spLocks/>
          </p:cNvSpPr>
          <p:nvPr/>
        </p:nvSpPr>
        <p:spPr bwMode="auto">
          <a:xfrm>
            <a:off x="2438400" y="3644900"/>
            <a:ext cx="1828800" cy="850900"/>
          </a:xfrm>
          <a:custGeom>
            <a:avLst/>
            <a:gdLst>
              <a:gd name="T0" fmla="*/ 0 w 1008"/>
              <a:gd name="T1" fmla="*/ 440 h 488"/>
              <a:gd name="T2" fmla="*/ 480 w 1008"/>
              <a:gd name="T3" fmla="*/ 8 h 488"/>
              <a:gd name="T4" fmla="*/ 1008 w 1008"/>
              <a:gd name="T5" fmla="*/ 488 h 488"/>
              <a:gd name="T6" fmla="*/ 0 60000 65536"/>
              <a:gd name="T7" fmla="*/ 0 60000 65536"/>
              <a:gd name="T8" fmla="*/ 0 60000 65536"/>
              <a:gd name="T9" fmla="*/ 0 w 1008"/>
              <a:gd name="T10" fmla="*/ 0 h 488"/>
              <a:gd name="T11" fmla="*/ 1008 w 1008"/>
              <a:gd name="T12" fmla="*/ 488 h 488"/>
            </a:gdLst>
            <a:ahLst/>
            <a:cxnLst>
              <a:cxn ang="T6">
                <a:pos x="T0" y="T1"/>
              </a:cxn>
              <a:cxn ang="T7">
                <a:pos x="T2" y="T3"/>
              </a:cxn>
              <a:cxn ang="T8">
                <a:pos x="T4" y="T5"/>
              </a:cxn>
            </a:cxnLst>
            <a:rect l="T9" t="T10" r="T11" b="T12"/>
            <a:pathLst>
              <a:path w="1008" h="488">
                <a:moveTo>
                  <a:pt x="0" y="440"/>
                </a:moveTo>
                <a:cubicBezTo>
                  <a:pt x="156" y="220"/>
                  <a:pt x="312" y="0"/>
                  <a:pt x="480" y="8"/>
                </a:cubicBezTo>
                <a:cubicBezTo>
                  <a:pt x="648" y="16"/>
                  <a:pt x="828" y="252"/>
                  <a:pt x="1008" y="488"/>
                </a:cubicBezTo>
              </a:path>
            </a:pathLst>
          </a:custGeom>
          <a:noFill/>
          <a:ln w="38100">
            <a:solidFill>
              <a:schemeClr val="hlink"/>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33808" name="Freeform 17"/>
          <p:cNvSpPr>
            <a:spLocks/>
          </p:cNvSpPr>
          <p:nvPr/>
        </p:nvSpPr>
        <p:spPr bwMode="auto">
          <a:xfrm>
            <a:off x="4343400" y="2895600"/>
            <a:ext cx="2133600" cy="1600200"/>
          </a:xfrm>
          <a:custGeom>
            <a:avLst/>
            <a:gdLst>
              <a:gd name="T0" fmla="*/ 0 w 1344"/>
              <a:gd name="T1" fmla="*/ 1008 h 1008"/>
              <a:gd name="T2" fmla="*/ 336 w 1344"/>
              <a:gd name="T3" fmla="*/ 384 h 1008"/>
              <a:gd name="T4" fmla="*/ 1344 w 1344"/>
              <a:gd name="T5" fmla="*/ 0 h 1008"/>
              <a:gd name="T6" fmla="*/ 0 60000 65536"/>
              <a:gd name="T7" fmla="*/ 0 60000 65536"/>
              <a:gd name="T8" fmla="*/ 0 60000 65536"/>
              <a:gd name="T9" fmla="*/ 0 w 1344"/>
              <a:gd name="T10" fmla="*/ 0 h 1008"/>
              <a:gd name="T11" fmla="*/ 1344 w 1344"/>
              <a:gd name="T12" fmla="*/ 1008 h 1008"/>
            </a:gdLst>
            <a:ahLst/>
            <a:cxnLst>
              <a:cxn ang="T6">
                <a:pos x="T0" y="T1"/>
              </a:cxn>
              <a:cxn ang="T7">
                <a:pos x="T2" y="T3"/>
              </a:cxn>
              <a:cxn ang="T8">
                <a:pos x="T4" y="T5"/>
              </a:cxn>
            </a:cxnLst>
            <a:rect l="T9" t="T10" r="T11" b="T12"/>
            <a:pathLst>
              <a:path w="1344" h="1008">
                <a:moveTo>
                  <a:pt x="0" y="1008"/>
                </a:moveTo>
                <a:cubicBezTo>
                  <a:pt x="56" y="780"/>
                  <a:pt x="112" y="552"/>
                  <a:pt x="336" y="384"/>
                </a:cubicBezTo>
                <a:cubicBezTo>
                  <a:pt x="560" y="216"/>
                  <a:pt x="1168" y="64"/>
                  <a:pt x="1344" y="0"/>
                </a:cubicBezTo>
              </a:path>
            </a:pathLst>
          </a:custGeom>
          <a:noFill/>
          <a:ln w="38100">
            <a:solidFill>
              <a:schemeClr val="hlink"/>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3091" name="AutoShape 19"/>
          <p:cNvSpPr>
            <a:spLocks noChangeArrowheads="1"/>
          </p:cNvSpPr>
          <p:nvPr/>
        </p:nvSpPr>
        <p:spPr bwMode="auto">
          <a:xfrm>
            <a:off x="7315200" y="1600200"/>
            <a:ext cx="1524000" cy="1066800"/>
          </a:xfrm>
          <a:prstGeom prst="wedgeRoundRectCallout">
            <a:avLst>
              <a:gd name="adj1" fmla="val -79375"/>
              <a:gd name="adj2" fmla="val 13542"/>
              <a:gd name="adj3" fmla="val 16667"/>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rPr>
              <a:t>Multiple </a:t>
            </a:r>
          </a:p>
          <a:p>
            <a:r>
              <a:rPr lang="en-US">
                <a:latin typeface="Times New Roman" charset="0"/>
              </a:rPr>
              <a:t>hosts</a:t>
            </a:r>
          </a:p>
        </p:txBody>
      </p:sp>
      <p:sp>
        <p:nvSpPr>
          <p:cNvPr id="3093" name="AutoShape 21"/>
          <p:cNvSpPr>
            <a:spLocks noChangeArrowheads="1"/>
          </p:cNvSpPr>
          <p:nvPr/>
        </p:nvSpPr>
        <p:spPr bwMode="auto">
          <a:xfrm>
            <a:off x="6477000" y="3886200"/>
            <a:ext cx="2667000" cy="838200"/>
          </a:xfrm>
          <a:prstGeom prst="wedgeRoundRectCallout">
            <a:avLst>
              <a:gd name="adj1" fmla="val -64287"/>
              <a:gd name="adj2" fmla="val -110796"/>
              <a:gd name="adj3" fmla="val 16667"/>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rPr>
              <a:t>A network cloud</a:t>
            </a:r>
          </a:p>
        </p:txBody>
      </p:sp>
      <p:sp>
        <p:nvSpPr>
          <p:cNvPr id="3094" name="AutoShape 22"/>
          <p:cNvSpPr>
            <a:spLocks noChangeArrowheads="1"/>
          </p:cNvSpPr>
          <p:nvPr/>
        </p:nvSpPr>
        <p:spPr bwMode="auto">
          <a:xfrm>
            <a:off x="1371600" y="4572000"/>
            <a:ext cx="2667000" cy="1295400"/>
          </a:xfrm>
          <a:prstGeom prst="wedgeRoundRectCallout">
            <a:avLst>
              <a:gd name="adj1" fmla="val 27620"/>
              <a:gd name="adj2" fmla="val -128125"/>
              <a:gd name="adj3" fmla="val 16667"/>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rPr>
              <a:t>Hosts cooperate to provide a unified service </a:t>
            </a:r>
          </a:p>
          <a:p>
            <a:endParaRPr lang="en-US">
              <a:latin typeface="Times New Roman" charset="0"/>
            </a:endParaRPr>
          </a:p>
        </p:txBody>
      </p:sp>
    </p:spTree>
    <p:extLst>
      <p:ext uri="{BB962C8B-B14F-4D97-AF65-F5344CB8AC3E}">
        <p14:creationId xmlns:p14="http://schemas.microsoft.com/office/powerpoint/2010/main" val="13971245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P spid="3091" grpId="0" animBg="1"/>
      <p:bldP spid="3093" grpId="0" animBg="1"/>
      <p:bldP spid="309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直接箭头连接符 54">
            <a:extLst>
              <a:ext uri="{FF2B5EF4-FFF2-40B4-BE49-F238E27FC236}">
                <a16:creationId xmlns:a16="http://schemas.microsoft.com/office/drawing/2014/main" id="{01519974-69A3-4D0A-AA2B-F440CD595252}"/>
              </a:ext>
            </a:extLst>
          </p:cNvPr>
          <p:cNvCxnSpPr>
            <a:cxnSpLocks/>
          </p:cNvCxnSpPr>
          <p:nvPr/>
        </p:nvCxnSpPr>
        <p:spPr>
          <a:xfrm>
            <a:off x="1608292" y="4418674"/>
            <a:ext cx="6871340"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8F2AE268-8DA2-4DF0-9759-E20E5E8683D1}"/>
              </a:ext>
            </a:extLst>
          </p:cNvPr>
          <p:cNvCxnSpPr>
            <a:cxnSpLocks/>
          </p:cNvCxnSpPr>
          <p:nvPr/>
        </p:nvCxnSpPr>
        <p:spPr>
          <a:xfrm>
            <a:off x="0" y="2726354"/>
            <a:ext cx="7694757"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C0BFDDCF-5CF7-4EBA-9304-398F7B59110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4385" y="1219200"/>
            <a:ext cx="723919" cy="941095"/>
          </a:xfrm>
          <a:prstGeom prst="rect">
            <a:avLst/>
          </a:prstGeom>
        </p:spPr>
      </p:pic>
      <p:sp>
        <p:nvSpPr>
          <p:cNvPr id="14" name="文本框 13">
            <a:extLst>
              <a:ext uri="{FF2B5EF4-FFF2-40B4-BE49-F238E27FC236}">
                <a16:creationId xmlns:a16="http://schemas.microsoft.com/office/drawing/2014/main" id="{923D67E7-A2D7-4551-815F-D041C42662E2}"/>
              </a:ext>
            </a:extLst>
          </p:cNvPr>
          <p:cNvSpPr txBox="1"/>
          <p:nvPr/>
        </p:nvSpPr>
        <p:spPr>
          <a:xfrm>
            <a:off x="258664" y="2825162"/>
            <a:ext cx="2185214" cy="590931"/>
          </a:xfrm>
          <a:prstGeom prst="rect">
            <a:avLst/>
          </a:prstGeom>
          <a:noFill/>
        </p:spPr>
        <p:txBody>
          <a:bodyPr wrap="none" rtlCol="0">
            <a:spAutoFit/>
          </a:bodyPr>
          <a:lstStyle/>
          <a:p>
            <a:pPr algn="ctr"/>
            <a:r>
              <a:rPr lang="en-US" altLang="zh-CN" sz="1200" dirty="0">
                <a:latin typeface="微软雅黑" panose="020B0503020204020204" pitchFamily="34" charset="-122"/>
                <a:ea typeface="微软雅黑" panose="020B0503020204020204" pitchFamily="34" charset="-122"/>
                <a:cs typeface="Arial" panose="020B0604020202020204" pitchFamily="34" charset="0"/>
              </a:rPr>
              <a:t>EDSAC,1949</a:t>
            </a:r>
          </a:p>
          <a:p>
            <a:pPr algn="ctr"/>
            <a:r>
              <a:rPr lang="en-US" altLang="zh-CN" sz="1200" dirty="0">
                <a:latin typeface="微软雅黑" panose="020B0503020204020204" pitchFamily="34" charset="-122"/>
                <a:ea typeface="微软雅黑" panose="020B0503020204020204" pitchFamily="34" charset="-122"/>
                <a:cs typeface="Arial" panose="020B0604020202020204" pitchFamily="34" charset="0"/>
              </a:rPr>
              <a:t>Multi-programming </a:t>
            </a:r>
          </a:p>
          <a:p>
            <a:pPr algn="ctr"/>
            <a:r>
              <a:rPr lang="zh-CN" altLang="en-US" sz="1200" dirty="0">
                <a:latin typeface="微软雅黑" panose="020B0503020204020204" pitchFamily="34" charset="-122"/>
                <a:ea typeface="微软雅黑" panose="020B0503020204020204" pitchFamily="34" charset="-122"/>
                <a:cs typeface="Arial" panose="020B0604020202020204" pitchFamily="34" charset="0"/>
              </a:rPr>
              <a:t>第一台存储程序式电子计算机</a:t>
            </a:r>
          </a:p>
        </p:txBody>
      </p:sp>
      <p:sp>
        <p:nvSpPr>
          <p:cNvPr id="15" name="椭圆 14">
            <a:extLst>
              <a:ext uri="{FF2B5EF4-FFF2-40B4-BE49-F238E27FC236}">
                <a16:creationId xmlns:a16="http://schemas.microsoft.com/office/drawing/2014/main" id="{FC39CBBB-748B-4D97-BB16-2FFAB51DE2D1}"/>
              </a:ext>
            </a:extLst>
          </p:cNvPr>
          <p:cNvSpPr/>
          <p:nvPr/>
        </p:nvSpPr>
        <p:spPr>
          <a:xfrm>
            <a:off x="1303442" y="2663246"/>
            <a:ext cx="112512" cy="112512"/>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EA5CE7B5-0956-4A0F-9E6F-6FFAF3D63706}"/>
              </a:ext>
            </a:extLst>
          </p:cNvPr>
          <p:cNvSpPr txBox="1"/>
          <p:nvPr/>
        </p:nvSpPr>
        <p:spPr>
          <a:xfrm>
            <a:off x="676695" y="2199792"/>
            <a:ext cx="1367362" cy="424732"/>
          </a:xfrm>
          <a:prstGeom prst="rect">
            <a:avLst/>
          </a:prstGeom>
          <a:noFill/>
        </p:spPr>
        <p:txBody>
          <a:bodyPr wrap="none" rtlCol="0">
            <a:spAutoFit/>
          </a:bodyPr>
          <a:lstStyle/>
          <a:p>
            <a:pPr algn="ctr"/>
            <a:r>
              <a:rPr lang="en-US" altLang="zh-CN" sz="1200" dirty="0">
                <a:latin typeface="微软雅黑" panose="020B0503020204020204" pitchFamily="34" charset="-122"/>
                <a:ea typeface="微软雅黑" panose="020B0503020204020204" pitchFamily="34" charset="-122"/>
              </a:rPr>
              <a:t>Maurice Wilkes</a:t>
            </a:r>
          </a:p>
          <a:p>
            <a:pPr algn="ctr"/>
            <a:r>
              <a:rPr lang="en-US" altLang="zh-CN" sz="1200" dirty="0">
                <a:latin typeface="微软雅黑" panose="020B0503020204020204" pitchFamily="34" charset="-122"/>
                <a:ea typeface="微软雅黑" panose="020B0503020204020204" pitchFamily="34" charset="-122"/>
              </a:rPr>
              <a:t>1967</a:t>
            </a:r>
            <a:r>
              <a:rPr lang="zh-CN" altLang="en-US" sz="1200" dirty="0">
                <a:latin typeface="微软雅黑" panose="020B0503020204020204" pitchFamily="34" charset="-122"/>
                <a:ea typeface="微软雅黑" panose="020B0503020204020204" pitchFamily="34" charset="-122"/>
              </a:rPr>
              <a:t>年图灵奖</a:t>
            </a:r>
            <a:endParaRPr lang="en-US" altLang="zh-CN" sz="1200"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F5CFC15E-B761-453B-BDA0-DF4980FC458F}"/>
              </a:ext>
            </a:extLst>
          </p:cNvPr>
          <p:cNvSpPr/>
          <p:nvPr/>
        </p:nvSpPr>
        <p:spPr>
          <a:xfrm>
            <a:off x="2862176" y="2213004"/>
            <a:ext cx="1486882" cy="424732"/>
          </a:xfrm>
          <a:prstGeom prst="rect">
            <a:avLst/>
          </a:prstGeom>
        </p:spPr>
        <p:txBody>
          <a:bodyPr wrap="none">
            <a:spAutoFit/>
          </a:bodyPr>
          <a:lstStyle/>
          <a:p>
            <a:pPr algn="ctr"/>
            <a:r>
              <a:rPr lang="en-US" altLang="zh-CN" sz="1200" dirty="0">
                <a:latin typeface="微软雅黑" panose="020B0503020204020204" pitchFamily="34" charset="-122"/>
                <a:ea typeface="微软雅黑" panose="020B0503020204020204" pitchFamily="34" charset="-122"/>
              </a:rPr>
              <a:t>Frederick Brooks</a:t>
            </a:r>
          </a:p>
          <a:p>
            <a:pPr algn="ctr"/>
            <a:r>
              <a:rPr lang="en-US" altLang="zh-CN" sz="1200" dirty="0">
                <a:latin typeface="微软雅黑" panose="020B0503020204020204" pitchFamily="34" charset="-122"/>
                <a:ea typeface="微软雅黑" panose="020B0503020204020204" pitchFamily="34" charset="-122"/>
              </a:rPr>
              <a:t>1999</a:t>
            </a:r>
            <a:r>
              <a:rPr lang="zh-CN" altLang="en-US" sz="1200" dirty="0">
                <a:latin typeface="微软雅黑" panose="020B0503020204020204" pitchFamily="34" charset="-122"/>
                <a:ea typeface="微软雅黑" panose="020B0503020204020204" pitchFamily="34" charset="-122"/>
              </a:rPr>
              <a:t>年图灵奖</a:t>
            </a:r>
          </a:p>
        </p:txBody>
      </p:sp>
      <p:pic>
        <p:nvPicPr>
          <p:cNvPr id="21" name="图片 20">
            <a:extLst>
              <a:ext uri="{FF2B5EF4-FFF2-40B4-BE49-F238E27FC236}">
                <a16:creationId xmlns:a16="http://schemas.microsoft.com/office/drawing/2014/main" id="{55B7FF4E-859E-429D-9596-3976BAE79F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38986" y="1247132"/>
            <a:ext cx="723919" cy="941095"/>
          </a:xfrm>
          <a:prstGeom prst="rect">
            <a:avLst/>
          </a:prstGeom>
        </p:spPr>
      </p:pic>
      <p:sp>
        <p:nvSpPr>
          <p:cNvPr id="24" name="文本框 23">
            <a:extLst>
              <a:ext uri="{FF2B5EF4-FFF2-40B4-BE49-F238E27FC236}">
                <a16:creationId xmlns:a16="http://schemas.microsoft.com/office/drawing/2014/main" id="{C7CF8223-AA66-43E3-B0CE-A8F38D7D0973}"/>
              </a:ext>
            </a:extLst>
          </p:cNvPr>
          <p:cNvSpPr txBox="1"/>
          <p:nvPr/>
        </p:nvSpPr>
        <p:spPr>
          <a:xfrm>
            <a:off x="2699264" y="2825161"/>
            <a:ext cx="1880643" cy="258532"/>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cs typeface="Arial" panose="020B0604020202020204" pitchFamily="34" charset="0"/>
              </a:rPr>
              <a:t>IBM System/360,1964</a:t>
            </a:r>
          </a:p>
        </p:txBody>
      </p:sp>
      <p:pic>
        <p:nvPicPr>
          <p:cNvPr id="25" name="图片 24">
            <a:extLst>
              <a:ext uri="{FF2B5EF4-FFF2-40B4-BE49-F238E27FC236}">
                <a16:creationId xmlns:a16="http://schemas.microsoft.com/office/drawing/2014/main" id="{6A0F766A-597A-45AC-96B6-7A1DADF5116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223"/>
          <a:stretch/>
        </p:blipFill>
        <p:spPr>
          <a:xfrm>
            <a:off x="5573376" y="1226367"/>
            <a:ext cx="788006" cy="1001962"/>
          </a:xfrm>
          <a:prstGeom prst="rect">
            <a:avLst/>
          </a:prstGeom>
        </p:spPr>
      </p:pic>
      <p:sp>
        <p:nvSpPr>
          <p:cNvPr id="26" name="矩形 25">
            <a:extLst>
              <a:ext uri="{FF2B5EF4-FFF2-40B4-BE49-F238E27FC236}">
                <a16:creationId xmlns:a16="http://schemas.microsoft.com/office/drawing/2014/main" id="{867C4848-3407-49CE-94D8-4EF5A8730DED}"/>
              </a:ext>
            </a:extLst>
          </p:cNvPr>
          <p:cNvSpPr/>
          <p:nvPr/>
        </p:nvSpPr>
        <p:spPr>
          <a:xfrm>
            <a:off x="5098520" y="2266027"/>
            <a:ext cx="1737720" cy="424732"/>
          </a:xfrm>
          <a:prstGeom prst="rect">
            <a:avLst/>
          </a:prstGeom>
        </p:spPr>
        <p:txBody>
          <a:bodyPr wrap="none">
            <a:spAutoFit/>
          </a:bodyPr>
          <a:lstStyle/>
          <a:p>
            <a:pPr algn="ctr"/>
            <a:r>
              <a:rPr lang="en-US" altLang="zh-CN" sz="1200" dirty="0">
                <a:latin typeface="微软雅黑" panose="020B0503020204020204" pitchFamily="34" charset="-122"/>
                <a:ea typeface="微软雅黑" panose="020B0503020204020204" pitchFamily="34" charset="-122"/>
              </a:rPr>
              <a:t>Fernando J. </a:t>
            </a:r>
            <a:r>
              <a:rPr lang="en-US" altLang="zh-CN" sz="1200" dirty="0" err="1">
                <a:latin typeface="微软雅黑" panose="020B0503020204020204" pitchFamily="34" charset="-122"/>
                <a:ea typeface="微软雅黑" panose="020B0503020204020204" pitchFamily="34" charset="-122"/>
              </a:rPr>
              <a:t>Corbat</a:t>
            </a:r>
            <a:r>
              <a:rPr lang="en-US" altLang="zh-CN" sz="1200" dirty="0" err="1"/>
              <a:t>ó</a:t>
            </a:r>
            <a:endParaRPr lang="en-US" altLang="zh-CN" sz="1200" dirty="0">
              <a:latin typeface="微软雅黑" panose="020B0503020204020204" pitchFamily="34" charset="-122"/>
              <a:ea typeface="微软雅黑" panose="020B0503020204020204" pitchFamily="34" charset="-122"/>
            </a:endParaRPr>
          </a:p>
          <a:p>
            <a:pPr algn="ctr"/>
            <a:r>
              <a:rPr lang="en-US" altLang="zh-CN" sz="1200" dirty="0">
                <a:latin typeface="微软雅黑" panose="020B0503020204020204" pitchFamily="34" charset="-122"/>
                <a:ea typeface="微软雅黑" panose="020B0503020204020204" pitchFamily="34" charset="-122"/>
              </a:rPr>
              <a:t>1990</a:t>
            </a:r>
            <a:r>
              <a:rPr lang="zh-CN" altLang="en-US" sz="1200" dirty="0">
                <a:latin typeface="微软雅黑" panose="020B0503020204020204" pitchFamily="34" charset="-122"/>
                <a:ea typeface="微软雅黑" panose="020B0503020204020204" pitchFamily="34" charset="-122"/>
              </a:rPr>
              <a:t>年图灵奖</a:t>
            </a:r>
          </a:p>
        </p:txBody>
      </p:sp>
      <p:sp>
        <p:nvSpPr>
          <p:cNvPr id="29" name="文本框 28">
            <a:extLst>
              <a:ext uri="{FF2B5EF4-FFF2-40B4-BE49-F238E27FC236}">
                <a16:creationId xmlns:a16="http://schemas.microsoft.com/office/drawing/2014/main" id="{BFB15822-9776-4316-96A7-A7D347FB326F}"/>
              </a:ext>
            </a:extLst>
          </p:cNvPr>
          <p:cNvSpPr txBox="1"/>
          <p:nvPr/>
        </p:nvSpPr>
        <p:spPr>
          <a:xfrm>
            <a:off x="4860345" y="2804451"/>
            <a:ext cx="2214068" cy="424732"/>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cs typeface="Arial" panose="020B0604020202020204" pitchFamily="34" charset="0"/>
              </a:rPr>
              <a:t>CTSS,1961 &amp; Multics,1969</a:t>
            </a:r>
          </a:p>
          <a:p>
            <a:pPr algn="ctr"/>
            <a:r>
              <a:rPr lang="zh-CN" altLang="en-US" sz="1200" dirty="0">
                <a:latin typeface="微软雅黑" panose="020B0503020204020204" pitchFamily="34" charset="-122"/>
                <a:ea typeface="微软雅黑" panose="020B0503020204020204" pitchFamily="34" charset="-122"/>
                <a:cs typeface="Arial" panose="020B0604020202020204" pitchFamily="34" charset="0"/>
              </a:rPr>
              <a:t>分时操作系统</a:t>
            </a:r>
          </a:p>
        </p:txBody>
      </p:sp>
      <p:sp>
        <p:nvSpPr>
          <p:cNvPr id="35" name="矩形 34">
            <a:extLst>
              <a:ext uri="{FF2B5EF4-FFF2-40B4-BE49-F238E27FC236}">
                <a16:creationId xmlns:a16="http://schemas.microsoft.com/office/drawing/2014/main" id="{CB626A7C-C3A9-4819-810E-9B62239CECBC}"/>
              </a:ext>
            </a:extLst>
          </p:cNvPr>
          <p:cNvSpPr/>
          <p:nvPr/>
        </p:nvSpPr>
        <p:spPr>
          <a:xfrm>
            <a:off x="1082277" y="5564255"/>
            <a:ext cx="2690801" cy="424732"/>
          </a:xfrm>
          <a:prstGeom prst="rect">
            <a:avLst/>
          </a:prstGeom>
        </p:spPr>
        <p:txBody>
          <a:bodyPr wrap="none">
            <a:spAutoFit/>
          </a:bodyPr>
          <a:lstStyle/>
          <a:p>
            <a:pPr algn="ctr"/>
            <a:r>
              <a:rPr lang="en-US" altLang="zh-CN" sz="1200" dirty="0">
                <a:latin typeface="微软雅黑" panose="020B0503020204020204" pitchFamily="34" charset="-122"/>
                <a:ea typeface="微软雅黑" panose="020B0503020204020204" pitchFamily="34" charset="-122"/>
              </a:rPr>
              <a:t>Ken Thompson &amp; Dennis Ritchie</a:t>
            </a:r>
          </a:p>
          <a:p>
            <a:pPr algn="ctr"/>
            <a:r>
              <a:rPr lang="en-US" altLang="zh-CN" sz="1200" dirty="0">
                <a:latin typeface="微软雅黑" panose="020B0503020204020204" pitchFamily="34" charset="-122"/>
                <a:ea typeface="微软雅黑" panose="020B0503020204020204" pitchFamily="34" charset="-122"/>
              </a:rPr>
              <a:t>1983</a:t>
            </a:r>
            <a:r>
              <a:rPr lang="zh-CN" altLang="en-US" sz="1200" dirty="0">
                <a:latin typeface="微软雅黑" panose="020B0503020204020204" pitchFamily="34" charset="-122"/>
                <a:ea typeface="微软雅黑" panose="020B0503020204020204" pitchFamily="34" charset="-122"/>
              </a:rPr>
              <a:t>年图灵奖</a:t>
            </a:r>
          </a:p>
        </p:txBody>
      </p:sp>
      <p:pic>
        <p:nvPicPr>
          <p:cNvPr id="37" name="图片 36">
            <a:extLst>
              <a:ext uri="{FF2B5EF4-FFF2-40B4-BE49-F238E27FC236}">
                <a16:creationId xmlns:a16="http://schemas.microsoft.com/office/drawing/2014/main" id="{EB5067D9-6B63-4C49-B554-B9A685C7CAC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641865" y="4532734"/>
            <a:ext cx="1571625" cy="1021556"/>
          </a:xfrm>
          <a:prstGeom prst="rect">
            <a:avLst/>
          </a:prstGeom>
        </p:spPr>
      </p:pic>
      <p:sp>
        <p:nvSpPr>
          <p:cNvPr id="39" name="文本框 38">
            <a:extLst>
              <a:ext uri="{FF2B5EF4-FFF2-40B4-BE49-F238E27FC236}">
                <a16:creationId xmlns:a16="http://schemas.microsoft.com/office/drawing/2014/main" id="{E74B2DFC-912E-42A1-A5E6-3CF2AA76E223}"/>
              </a:ext>
            </a:extLst>
          </p:cNvPr>
          <p:cNvSpPr txBox="1"/>
          <p:nvPr/>
        </p:nvSpPr>
        <p:spPr>
          <a:xfrm>
            <a:off x="1513025" y="3897443"/>
            <a:ext cx="1723549" cy="424732"/>
          </a:xfrm>
          <a:prstGeom prst="rect">
            <a:avLst/>
          </a:prstGeom>
          <a:noFill/>
        </p:spPr>
        <p:txBody>
          <a:bodyPr wrap="none" rtlCol="0">
            <a:spAutoFit/>
          </a:bodyPr>
          <a:lstStyle/>
          <a:p>
            <a:pPr algn="ctr"/>
            <a:r>
              <a:rPr lang="en-US" altLang="zh-CN" sz="1200" dirty="0">
                <a:latin typeface="微软雅黑" panose="020B0503020204020204" pitchFamily="34" charset="-122"/>
                <a:ea typeface="微软雅黑" panose="020B0503020204020204" pitchFamily="34" charset="-122"/>
                <a:cs typeface="Arial" panose="020B0604020202020204" pitchFamily="34" charset="0"/>
              </a:rPr>
              <a:t>Unix,1971</a:t>
            </a:r>
          </a:p>
          <a:p>
            <a:pPr algn="ctr"/>
            <a:r>
              <a:rPr lang="zh-CN" altLang="en-US" sz="1200" dirty="0">
                <a:latin typeface="微软雅黑" panose="020B0503020204020204" pitchFamily="34" charset="-122"/>
                <a:ea typeface="微软雅黑" panose="020B0503020204020204" pitchFamily="34" charset="-122"/>
                <a:cs typeface="Arial" panose="020B0604020202020204" pitchFamily="34" charset="0"/>
              </a:rPr>
              <a:t>多任务多用户操作系统</a:t>
            </a:r>
            <a:endParaRPr lang="en-US" altLang="zh-CN" sz="120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40" name="图片 39">
            <a:extLst>
              <a:ext uri="{FF2B5EF4-FFF2-40B4-BE49-F238E27FC236}">
                <a16:creationId xmlns:a16="http://schemas.microsoft.com/office/drawing/2014/main" id="{6445971B-CE24-4898-9212-CC40C1E6892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b="-434"/>
          <a:stretch/>
        </p:blipFill>
        <p:spPr>
          <a:xfrm>
            <a:off x="4514839" y="4532733"/>
            <a:ext cx="769155" cy="1016902"/>
          </a:xfrm>
          <a:prstGeom prst="rect">
            <a:avLst/>
          </a:prstGeom>
        </p:spPr>
      </p:pic>
      <p:sp>
        <p:nvSpPr>
          <p:cNvPr id="41" name="矩形 40">
            <a:extLst>
              <a:ext uri="{FF2B5EF4-FFF2-40B4-BE49-F238E27FC236}">
                <a16:creationId xmlns:a16="http://schemas.microsoft.com/office/drawing/2014/main" id="{2530B516-FA0F-44C0-9FC2-4A701456900E}"/>
              </a:ext>
            </a:extLst>
          </p:cNvPr>
          <p:cNvSpPr/>
          <p:nvPr/>
        </p:nvSpPr>
        <p:spPr>
          <a:xfrm>
            <a:off x="4238980" y="5574221"/>
            <a:ext cx="1316964" cy="424732"/>
          </a:xfrm>
          <a:prstGeom prst="rect">
            <a:avLst/>
          </a:prstGeom>
        </p:spPr>
        <p:txBody>
          <a:bodyPr wrap="none">
            <a:spAutoFit/>
          </a:bodyPr>
          <a:lstStyle/>
          <a:p>
            <a:pPr algn="ctr"/>
            <a:r>
              <a:rPr lang="en-US" altLang="zh-CN" sz="1200" dirty="0">
                <a:latin typeface="微软雅黑" panose="020B0503020204020204" pitchFamily="34" charset="-122"/>
                <a:ea typeface="微软雅黑" panose="020B0503020204020204" pitchFamily="34" charset="-122"/>
              </a:rPr>
              <a:t>Barbara </a:t>
            </a:r>
            <a:r>
              <a:rPr lang="en-US" altLang="zh-CN" sz="1200" dirty="0" err="1">
                <a:latin typeface="微软雅黑" panose="020B0503020204020204" pitchFamily="34" charset="-122"/>
                <a:ea typeface="微软雅黑" panose="020B0503020204020204" pitchFamily="34" charset="-122"/>
              </a:rPr>
              <a:t>Liskov</a:t>
            </a:r>
            <a:endParaRPr lang="en-US" altLang="zh-CN" sz="1200" dirty="0">
              <a:latin typeface="微软雅黑" panose="020B0503020204020204" pitchFamily="34" charset="-122"/>
              <a:ea typeface="微软雅黑" panose="020B0503020204020204" pitchFamily="34" charset="-122"/>
            </a:endParaRPr>
          </a:p>
          <a:p>
            <a:pPr algn="ctr"/>
            <a:r>
              <a:rPr lang="en-US" altLang="zh-CN" sz="1200" dirty="0">
                <a:latin typeface="微软雅黑" panose="020B0503020204020204" pitchFamily="34" charset="-122"/>
                <a:ea typeface="微软雅黑" panose="020B0503020204020204" pitchFamily="34" charset="-122"/>
              </a:rPr>
              <a:t>2008</a:t>
            </a:r>
            <a:r>
              <a:rPr lang="zh-CN" altLang="en-US" sz="1200" dirty="0">
                <a:latin typeface="微软雅黑" panose="020B0503020204020204" pitchFamily="34" charset="-122"/>
                <a:ea typeface="微软雅黑" panose="020B0503020204020204" pitchFamily="34" charset="-122"/>
              </a:rPr>
              <a:t>年图灵奖</a:t>
            </a:r>
          </a:p>
        </p:txBody>
      </p:sp>
      <p:sp>
        <p:nvSpPr>
          <p:cNvPr id="43" name="文本框 42">
            <a:extLst>
              <a:ext uri="{FF2B5EF4-FFF2-40B4-BE49-F238E27FC236}">
                <a16:creationId xmlns:a16="http://schemas.microsoft.com/office/drawing/2014/main" id="{6D6D6E42-F6CE-4BC5-96DF-FB19B0594706}"/>
              </a:ext>
            </a:extLst>
          </p:cNvPr>
          <p:cNvSpPr txBox="1"/>
          <p:nvPr/>
        </p:nvSpPr>
        <p:spPr>
          <a:xfrm>
            <a:off x="3720765" y="3901997"/>
            <a:ext cx="2339103" cy="424732"/>
          </a:xfrm>
          <a:prstGeom prst="rect">
            <a:avLst/>
          </a:prstGeom>
          <a:noFill/>
        </p:spPr>
        <p:txBody>
          <a:bodyPr wrap="none" rtlCol="0">
            <a:spAutoFit/>
          </a:bodyPr>
          <a:lstStyle/>
          <a:p>
            <a:pPr algn="ctr"/>
            <a:r>
              <a:rPr lang="en-US" altLang="zh-CN" sz="1200" dirty="0">
                <a:latin typeface="微软雅黑" panose="020B0503020204020204" pitchFamily="34" charset="-122"/>
                <a:ea typeface="微软雅黑" panose="020B0503020204020204" pitchFamily="34" charset="-122"/>
                <a:cs typeface="Arial" panose="020B0604020202020204" pitchFamily="34" charset="0"/>
              </a:rPr>
              <a:t>Venus,1972</a:t>
            </a:r>
          </a:p>
          <a:p>
            <a:pPr algn="ctr"/>
            <a:r>
              <a:rPr lang="zh-CN" altLang="en-US" sz="1200" dirty="0">
                <a:latin typeface="微软雅黑" panose="020B0503020204020204" pitchFamily="34" charset="-122"/>
                <a:ea typeface="微软雅黑" panose="020B0503020204020204" pitchFamily="34" charset="-122"/>
                <a:cs typeface="Arial" panose="020B0604020202020204" pitchFamily="34" charset="0"/>
              </a:rPr>
              <a:t>小型低成本交互式分时操作系统</a:t>
            </a:r>
            <a:endParaRPr lang="en-US" altLang="zh-CN" sz="12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椭圆 50">
            <a:extLst>
              <a:ext uri="{FF2B5EF4-FFF2-40B4-BE49-F238E27FC236}">
                <a16:creationId xmlns:a16="http://schemas.microsoft.com/office/drawing/2014/main" id="{9368037B-C471-49B4-A4C8-1644E52F51CC}"/>
              </a:ext>
            </a:extLst>
          </p:cNvPr>
          <p:cNvSpPr/>
          <p:nvPr/>
        </p:nvSpPr>
        <p:spPr>
          <a:xfrm>
            <a:off x="3551027" y="2653960"/>
            <a:ext cx="112512" cy="112512"/>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panose="020B0503020204020204" pitchFamily="34" charset="-122"/>
              <a:ea typeface="微软雅黑" panose="020B0503020204020204" pitchFamily="34" charset="-122"/>
            </a:endParaRPr>
          </a:p>
        </p:txBody>
      </p:sp>
      <p:sp>
        <p:nvSpPr>
          <p:cNvPr id="54" name="椭圆 53">
            <a:extLst>
              <a:ext uri="{FF2B5EF4-FFF2-40B4-BE49-F238E27FC236}">
                <a16:creationId xmlns:a16="http://schemas.microsoft.com/office/drawing/2014/main" id="{537DCE36-CB3D-4B62-BEA8-334E7A16C37D}"/>
              </a:ext>
            </a:extLst>
          </p:cNvPr>
          <p:cNvSpPr/>
          <p:nvPr/>
        </p:nvSpPr>
        <p:spPr>
          <a:xfrm>
            <a:off x="2315165" y="4364152"/>
            <a:ext cx="112512" cy="112512"/>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panose="020B0503020204020204" pitchFamily="34" charset="-122"/>
              <a:ea typeface="微软雅黑" panose="020B0503020204020204" pitchFamily="34" charset="-122"/>
            </a:endParaRPr>
          </a:p>
        </p:txBody>
      </p:sp>
      <p:sp>
        <p:nvSpPr>
          <p:cNvPr id="57" name="椭圆 56">
            <a:extLst>
              <a:ext uri="{FF2B5EF4-FFF2-40B4-BE49-F238E27FC236}">
                <a16:creationId xmlns:a16="http://schemas.microsoft.com/office/drawing/2014/main" id="{90AAD9C4-A270-472A-A644-A6787C8A0D75}"/>
              </a:ext>
            </a:extLst>
          </p:cNvPr>
          <p:cNvSpPr/>
          <p:nvPr/>
        </p:nvSpPr>
        <p:spPr>
          <a:xfrm>
            <a:off x="5911124" y="2686368"/>
            <a:ext cx="112512" cy="112512"/>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panose="020B0503020204020204" pitchFamily="34" charset="-122"/>
              <a:ea typeface="微软雅黑" panose="020B0503020204020204" pitchFamily="34" charset="-122"/>
            </a:endParaRPr>
          </a:p>
        </p:txBody>
      </p:sp>
      <p:sp>
        <p:nvSpPr>
          <p:cNvPr id="58" name="椭圆 57">
            <a:extLst>
              <a:ext uri="{FF2B5EF4-FFF2-40B4-BE49-F238E27FC236}">
                <a16:creationId xmlns:a16="http://schemas.microsoft.com/office/drawing/2014/main" id="{436C6C7B-0C12-46C5-9589-9FD40CE47DB4}"/>
              </a:ext>
            </a:extLst>
          </p:cNvPr>
          <p:cNvSpPr/>
          <p:nvPr/>
        </p:nvSpPr>
        <p:spPr>
          <a:xfrm>
            <a:off x="4834062" y="4362418"/>
            <a:ext cx="112512" cy="112512"/>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panose="020B0503020204020204" pitchFamily="34" charset="-122"/>
              <a:ea typeface="微软雅黑" panose="020B0503020204020204" pitchFamily="34" charset="-122"/>
            </a:endParaRPr>
          </a:p>
        </p:txBody>
      </p:sp>
      <p:cxnSp>
        <p:nvCxnSpPr>
          <p:cNvPr id="60" name="直接连接符 59">
            <a:extLst>
              <a:ext uri="{FF2B5EF4-FFF2-40B4-BE49-F238E27FC236}">
                <a16:creationId xmlns:a16="http://schemas.microsoft.com/office/drawing/2014/main" id="{97F90F6E-ABEF-41B3-A188-908433CDEA77}"/>
              </a:ext>
            </a:extLst>
          </p:cNvPr>
          <p:cNvCxnSpPr>
            <a:cxnSpLocks/>
          </p:cNvCxnSpPr>
          <p:nvPr/>
        </p:nvCxnSpPr>
        <p:spPr>
          <a:xfrm>
            <a:off x="6963778" y="2726354"/>
            <a:ext cx="218022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8565FDC-69FA-4294-B4C7-B9CDFBC07A52}"/>
              </a:ext>
            </a:extLst>
          </p:cNvPr>
          <p:cNvCxnSpPr>
            <a:cxnSpLocks/>
          </p:cNvCxnSpPr>
          <p:nvPr/>
        </p:nvCxnSpPr>
        <p:spPr>
          <a:xfrm>
            <a:off x="-7143" y="4418674"/>
            <a:ext cx="2077166"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ACC9FDEB-5136-416B-9792-28D51590F91B}"/>
              </a:ext>
            </a:extLst>
          </p:cNvPr>
          <p:cNvSpPr txBox="1"/>
          <p:nvPr/>
        </p:nvSpPr>
        <p:spPr>
          <a:xfrm>
            <a:off x="6866847" y="3897442"/>
            <a:ext cx="1261884" cy="424732"/>
          </a:xfrm>
          <a:prstGeom prst="rect">
            <a:avLst/>
          </a:prstGeom>
          <a:noFill/>
        </p:spPr>
        <p:txBody>
          <a:bodyPr wrap="none" rtlCol="0">
            <a:spAutoFit/>
          </a:bodyPr>
          <a:lstStyle/>
          <a:p>
            <a:pPr algn="ctr"/>
            <a:r>
              <a:rPr lang="en-US" altLang="zh-CN" sz="1200" dirty="0">
                <a:latin typeface="微软雅黑" panose="020B0503020204020204" pitchFamily="34" charset="-122"/>
                <a:ea typeface="微软雅黑" panose="020B0503020204020204" pitchFamily="34" charset="-122"/>
                <a:cs typeface="Arial" panose="020B0604020202020204" pitchFamily="34" charset="0"/>
              </a:rPr>
              <a:t>2019</a:t>
            </a:r>
          </a:p>
          <a:p>
            <a:pPr algn="ctr"/>
            <a:r>
              <a:rPr lang="zh-CN" altLang="en-US" sz="1200" dirty="0">
                <a:latin typeface="微软雅黑" panose="020B0503020204020204" pitchFamily="34" charset="-122"/>
                <a:ea typeface="微软雅黑" panose="020B0503020204020204" pitchFamily="34" charset="-122"/>
                <a:cs typeface="Arial" panose="020B0604020202020204" pitchFamily="34" charset="0"/>
              </a:rPr>
              <a:t>分布式操作系统</a:t>
            </a:r>
            <a:endParaRPr lang="en-US" altLang="zh-CN" sz="12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67" name="椭圆 66">
            <a:extLst>
              <a:ext uri="{FF2B5EF4-FFF2-40B4-BE49-F238E27FC236}">
                <a16:creationId xmlns:a16="http://schemas.microsoft.com/office/drawing/2014/main" id="{4535F4AB-3B4B-4C70-819B-B4873472CFCE}"/>
              </a:ext>
            </a:extLst>
          </p:cNvPr>
          <p:cNvSpPr/>
          <p:nvPr/>
        </p:nvSpPr>
        <p:spPr>
          <a:xfrm>
            <a:off x="7455820" y="4364875"/>
            <a:ext cx="112512" cy="112512"/>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panose="020B0503020204020204" pitchFamily="34" charset="-122"/>
              <a:ea typeface="微软雅黑" panose="020B0503020204020204" pitchFamily="34" charset="-122"/>
            </a:endParaRPr>
          </a:p>
        </p:txBody>
      </p:sp>
      <p:pic>
        <p:nvPicPr>
          <p:cNvPr id="71" name="图片 70">
            <a:extLst>
              <a:ext uri="{FF2B5EF4-FFF2-40B4-BE49-F238E27FC236}">
                <a16:creationId xmlns:a16="http://schemas.microsoft.com/office/drawing/2014/main" id="{B4B278BB-4FF6-4E49-9633-E25818E5C021}"/>
              </a:ext>
            </a:extLst>
          </p:cNvPr>
          <p:cNvPicPr>
            <a:picLocks noChangeAspect="1"/>
          </p:cNvPicPr>
          <p:nvPr/>
        </p:nvPicPr>
        <p:blipFill>
          <a:blip r:embed="rId7"/>
          <a:stretch>
            <a:fillRect/>
          </a:stretch>
        </p:blipFill>
        <p:spPr>
          <a:xfrm>
            <a:off x="6621157" y="4524520"/>
            <a:ext cx="1850231" cy="1393031"/>
          </a:xfrm>
          <a:prstGeom prst="rect">
            <a:avLst/>
          </a:prstGeom>
        </p:spPr>
      </p:pic>
      <p:sp>
        <p:nvSpPr>
          <p:cNvPr id="3" name="标题 2">
            <a:extLst>
              <a:ext uri="{FF2B5EF4-FFF2-40B4-BE49-F238E27FC236}">
                <a16:creationId xmlns:a16="http://schemas.microsoft.com/office/drawing/2014/main" id="{2EFCAEA0-8C3E-0243-9B40-04949FFC7145}"/>
              </a:ext>
            </a:extLst>
          </p:cNvPr>
          <p:cNvSpPr>
            <a:spLocks noGrp="1"/>
          </p:cNvSpPr>
          <p:nvPr>
            <p:ph type="title"/>
          </p:nvPr>
        </p:nvSpPr>
        <p:spPr>
          <a:xfrm>
            <a:off x="0" y="101551"/>
            <a:ext cx="9067800" cy="988833"/>
          </a:xfrm>
        </p:spPr>
        <p:txBody>
          <a:bodyPr>
            <a:normAutofit/>
          </a:bodyPr>
          <a:lstStyle/>
          <a:p>
            <a:r>
              <a:rPr kumimoji="1" lang="en-US" altLang="zh-CN" b="0" dirty="0">
                <a:solidFill>
                  <a:schemeClr val="tx1"/>
                </a:solidFill>
              </a:rPr>
              <a:t>Turing Awards and OS Evolution</a:t>
            </a:r>
            <a:endParaRPr kumimoji="1" lang="zh-CN" altLang="en-US" b="0" dirty="0">
              <a:solidFill>
                <a:schemeClr val="tx1"/>
              </a:solidFill>
            </a:endParaRPr>
          </a:p>
        </p:txBody>
      </p:sp>
    </p:spTree>
    <p:extLst>
      <p:ext uri="{BB962C8B-B14F-4D97-AF65-F5344CB8AC3E}">
        <p14:creationId xmlns:p14="http://schemas.microsoft.com/office/powerpoint/2010/main" val="35193873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52400" y="609600"/>
            <a:ext cx="8915400" cy="1143000"/>
          </a:xfrm>
        </p:spPr>
        <p:txBody>
          <a:bodyPr>
            <a:normAutofit fontScale="90000"/>
          </a:bodyPr>
          <a:lstStyle/>
          <a:p>
            <a:pPr eaLnBrk="1" hangingPunct="1"/>
            <a:r>
              <a:rPr lang="en-US">
                <a:latin typeface="Arial" charset="0"/>
                <a:ea typeface="ＭＳ Ｐゴシック" charset="0"/>
                <a:cs typeface="ＭＳ Ｐゴシック" charset="0"/>
              </a:rPr>
              <a:t>Why distributed systems?</a:t>
            </a:r>
            <a:br>
              <a:rPr lang="en-US">
                <a:latin typeface="Arial" charset="0"/>
                <a:ea typeface="ＭＳ Ｐゴシック" charset="0"/>
                <a:cs typeface="ＭＳ Ｐゴシック" charset="0"/>
              </a:rPr>
            </a:br>
            <a:r>
              <a:rPr lang="en-US">
                <a:latin typeface="Arial" charset="0"/>
                <a:ea typeface="ＭＳ Ｐゴシック" charset="0"/>
                <a:cs typeface="ＭＳ Ｐゴシック" charset="0"/>
              </a:rPr>
              <a:t>for ease-of-use</a:t>
            </a:r>
          </a:p>
        </p:txBody>
      </p:sp>
      <p:sp>
        <p:nvSpPr>
          <p:cNvPr id="12291" name="Rectangle 3"/>
          <p:cNvSpPr>
            <a:spLocks noGrp="1" noChangeArrowheads="1"/>
          </p:cNvSpPr>
          <p:nvPr>
            <p:ph type="body" idx="1"/>
          </p:nvPr>
        </p:nvSpPr>
        <p:spPr>
          <a:xfrm>
            <a:off x="304800" y="2133600"/>
            <a:ext cx="8382000" cy="4114800"/>
          </a:xfrm>
        </p:spPr>
        <p:txBody>
          <a:bodyPr/>
          <a:lstStyle/>
          <a:p>
            <a:pPr marL="0" indent="0" eaLnBrk="1" hangingPunct="1">
              <a:buNone/>
            </a:pPr>
            <a:r>
              <a:rPr lang="en-US" dirty="0">
                <a:latin typeface="Arial" charset="0"/>
                <a:ea typeface="ＭＳ Ｐゴシック" charset="0"/>
                <a:cs typeface="ＭＳ Ｐゴシック" charset="0"/>
              </a:rPr>
              <a:t>Handle geographic separation</a:t>
            </a:r>
          </a:p>
          <a:p>
            <a:pPr marL="0" indent="0" eaLnBrk="1" hangingPunct="1">
              <a:buNone/>
            </a:pPr>
            <a:endParaRPr lang="en-US" dirty="0">
              <a:latin typeface="Arial" charset="0"/>
              <a:ea typeface="ＭＳ Ｐゴシック" charset="0"/>
              <a:cs typeface="ＭＳ Ｐゴシック" charset="0"/>
            </a:endParaRPr>
          </a:p>
          <a:p>
            <a:pPr marL="0" indent="0" eaLnBrk="1" hangingPunct="1">
              <a:buNone/>
            </a:pPr>
            <a:r>
              <a:rPr lang="en-US" dirty="0">
                <a:latin typeface="Arial" charset="0"/>
                <a:ea typeface="ＭＳ Ｐゴシック" charset="0"/>
                <a:cs typeface="ＭＳ Ｐゴシック" charset="0"/>
              </a:rPr>
              <a:t>Provide users (or applications) with location transparency:</a:t>
            </a:r>
          </a:p>
          <a:p>
            <a:pPr marL="457200" lvl="1" indent="0" eaLnBrk="1" hangingPunct="1">
              <a:buNone/>
            </a:pPr>
            <a:r>
              <a:rPr lang="en-US" dirty="0">
                <a:solidFill>
                  <a:schemeClr val="tx2"/>
                </a:solidFill>
                <a:latin typeface="Arial" charset="0"/>
                <a:ea typeface="ＭＳ Ｐゴシック" charset="0"/>
              </a:rPr>
              <a:t>Web</a:t>
            </a:r>
            <a:r>
              <a:rPr lang="en-US" dirty="0">
                <a:latin typeface="Arial" charset="0"/>
                <a:ea typeface="ＭＳ Ｐゴシック" charset="0"/>
              </a:rPr>
              <a:t>: access information with a few </a:t>
            </a:r>
            <a:r>
              <a:rPr lang="ja-JP" altLang="en-US" dirty="0">
                <a:latin typeface="Arial" charset="0"/>
                <a:ea typeface="ＭＳ Ｐゴシック" charset="0"/>
              </a:rPr>
              <a:t>“</a:t>
            </a:r>
            <a:r>
              <a:rPr lang="en-US" dirty="0">
                <a:latin typeface="Arial" charset="0"/>
                <a:ea typeface="ＭＳ Ｐゴシック" charset="0"/>
              </a:rPr>
              <a:t>clicks</a:t>
            </a:r>
            <a:r>
              <a:rPr lang="ja-JP" altLang="en-US" dirty="0">
                <a:latin typeface="Arial" charset="0"/>
                <a:ea typeface="ＭＳ Ｐゴシック" charset="0"/>
              </a:rPr>
              <a:t>”</a:t>
            </a:r>
            <a:endParaRPr lang="en-US" dirty="0">
              <a:latin typeface="Arial" charset="0"/>
              <a:ea typeface="ＭＳ Ｐゴシック" charset="0"/>
            </a:endParaRPr>
          </a:p>
          <a:p>
            <a:pPr marL="457200" lvl="1" indent="0" eaLnBrk="1" hangingPunct="1">
              <a:buNone/>
            </a:pPr>
            <a:r>
              <a:rPr lang="en-US" dirty="0">
                <a:solidFill>
                  <a:schemeClr val="tx2"/>
                </a:solidFill>
                <a:latin typeface="Arial" charset="0"/>
                <a:ea typeface="ＭＳ Ｐゴシック" charset="0"/>
              </a:rPr>
              <a:t>Network file system</a:t>
            </a:r>
            <a:r>
              <a:rPr lang="en-US" dirty="0">
                <a:latin typeface="Arial" charset="0"/>
                <a:ea typeface="ＭＳ Ｐゴシック" charset="0"/>
              </a:rPr>
              <a:t>: access files on remote servers as </a:t>
            </a:r>
          </a:p>
          <a:p>
            <a:pPr marL="457200" lvl="1" indent="0" eaLnBrk="1" hangingPunct="1">
              <a:buNone/>
            </a:pPr>
            <a:r>
              <a:rPr lang="en-US" dirty="0">
                <a:latin typeface="Arial" charset="0"/>
                <a:ea typeface="ＭＳ Ｐゴシック" charset="0"/>
              </a:rPr>
              <a:t>if they are on a local disk, share files among multiple computers</a:t>
            </a:r>
          </a:p>
        </p:txBody>
      </p:sp>
    </p:spTree>
    <p:extLst>
      <p:ext uri="{BB962C8B-B14F-4D97-AF65-F5344CB8AC3E}">
        <p14:creationId xmlns:p14="http://schemas.microsoft.com/office/powerpoint/2010/main" val="211671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normAutofit fontScale="90000"/>
          </a:bodyPr>
          <a:lstStyle/>
          <a:p>
            <a:pPr eaLnBrk="1" hangingPunct="1"/>
            <a:r>
              <a:rPr lang="en-US">
                <a:latin typeface="Arial" charset="0"/>
                <a:ea typeface="ＭＳ Ｐゴシック" charset="0"/>
                <a:cs typeface="ＭＳ Ｐゴシック" charset="0"/>
              </a:rPr>
              <a:t>Why distributed systems?</a:t>
            </a:r>
            <a:br>
              <a:rPr lang="en-US">
                <a:latin typeface="Arial" charset="0"/>
                <a:ea typeface="ＭＳ Ｐゴシック" charset="0"/>
                <a:cs typeface="ＭＳ Ｐゴシック" charset="0"/>
              </a:rPr>
            </a:br>
            <a:r>
              <a:rPr lang="en-US">
                <a:latin typeface="Arial" charset="0"/>
                <a:ea typeface="ＭＳ Ｐゴシック" charset="0"/>
                <a:cs typeface="ＭＳ Ｐゴシック" charset="0"/>
              </a:rPr>
              <a:t>for availability</a:t>
            </a:r>
          </a:p>
        </p:txBody>
      </p:sp>
      <p:sp>
        <p:nvSpPr>
          <p:cNvPr id="44035" name="Rectangle 3"/>
          <p:cNvSpPr>
            <a:spLocks noGrp="1" noChangeArrowheads="1"/>
          </p:cNvSpPr>
          <p:nvPr>
            <p:ph type="body" idx="1"/>
          </p:nvPr>
        </p:nvSpPr>
        <p:spPr>
          <a:xfrm>
            <a:off x="381000" y="2057400"/>
            <a:ext cx="8534400" cy="4114800"/>
          </a:xfrm>
        </p:spPr>
        <p:txBody>
          <a:bodyPr/>
          <a:lstStyle/>
          <a:p>
            <a:pPr marL="0" indent="0" eaLnBrk="1" hangingPunct="1">
              <a:buNone/>
            </a:pPr>
            <a:r>
              <a:rPr lang="en-US" dirty="0">
                <a:latin typeface="Arial" charset="0"/>
                <a:ea typeface="ＭＳ Ｐゴシック" charset="0"/>
                <a:cs typeface="ＭＳ Ｐゴシック" charset="0"/>
              </a:rPr>
              <a:t>Build a reliable system out of unreliable parts</a:t>
            </a:r>
          </a:p>
          <a:p>
            <a:pPr marL="457200" lvl="1" indent="0" eaLnBrk="1" hangingPunct="1">
              <a:buNone/>
            </a:pPr>
            <a:r>
              <a:rPr lang="en-US" dirty="0">
                <a:latin typeface="Arial" charset="0"/>
                <a:ea typeface="ＭＳ Ｐゴシック" charset="0"/>
              </a:rPr>
              <a:t>Hardware can fail: power outage, disk failures, memory corruption, network switch failures…</a:t>
            </a:r>
          </a:p>
          <a:p>
            <a:pPr marL="457200" lvl="1" indent="0" eaLnBrk="1" hangingPunct="1">
              <a:buNone/>
            </a:pPr>
            <a:r>
              <a:rPr lang="en-US" dirty="0">
                <a:latin typeface="Arial" charset="0"/>
                <a:ea typeface="ＭＳ Ｐゴシック" charset="0"/>
              </a:rPr>
              <a:t>Software can fail: bugs, </a:t>
            </a:r>
            <a:r>
              <a:rPr lang="en-US" dirty="0" err="1">
                <a:latin typeface="Arial" charset="0"/>
                <a:ea typeface="ＭＳ Ｐゴシック" charset="0"/>
              </a:rPr>
              <a:t>mis</a:t>
            </a:r>
            <a:r>
              <a:rPr lang="en-US" dirty="0">
                <a:latin typeface="Arial" charset="0"/>
                <a:ea typeface="ＭＳ Ｐゴシック" charset="0"/>
              </a:rPr>
              <a:t>-configuration, upgrade …</a:t>
            </a:r>
          </a:p>
          <a:p>
            <a:pPr marL="457200" lvl="1" indent="0" eaLnBrk="1" hangingPunct="1">
              <a:buNone/>
            </a:pPr>
            <a:r>
              <a:rPr lang="en-US" dirty="0">
                <a:latin typeface="Arial" charset="0"/>
                <a:ea typeface="ＭＳ Ｐゴシック" charset="0"/>
              </a:rPr>
              <a:t>To achieve 99.999% availability, replicate data/computation on many hosts with automatic failover </a:t>
            </a:r>
          </a:p>
        </p:txBody>
      </p:sp>
    </p:spTree>
    <p:extLst>
      <p:ext uri="{BB962C8B-B14F-4D97-AF65-F5344CB8AC3E}">
        <p14:creationId xmlns:p14="http://schemas.microsoft.com/office/powerpoint/2010/main" val="1664363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03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0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normAutofit fontScale="90000"/>
          </a:bodyPr>
          <a:lstStyle/>
          <a:p>
            <a:pPr eaLnBrk="1" hangingPunct="1"/>
            <a:r>
              <a:rPr lang="en-US">
                <a:latin typeface="Arial" charset="0"/>
                <a:ea typeface="ＭＳ Ｐゴシック" charset="0"/>
                <a:cs typeface="ＭＳ Ｐゴシック" charset="0"/>
              </a:rPr>
              <a:t>Why distributed systems?</a:t>
            </a:r>
            <a:br>
              <a:rPr lang="en-US">
                <a:latin typeface="Arial" charset="0"/>
                <a:ea typeface="ＭＳ Ｐゴシック" charset="0"/>
                <a:cs typeface="ＭＳ Ｐゴシック" charset="0"/>
              </a:rPr>
            </a:br>
            <a:r>
              <a:rPr lang="en-US">
                <a:latin typeface="Arial" charset="0"/>
                <a:ea typeface="ＭＳ Ｐゴシック" charset="0"/>
                <a:cs typeface="ＭＳ Ｐゴシック" charset="0"/>
              </a:rPr>
              <a:t>for scalable capacity</a:t>
            </a:r>
          </a:p>
        </p:txBody>
      </p:sp>
      <p:sp>
        <p:nvSpPr>
          <p:cNvPr id="45059" name="Rectangle 3"/>
          <p:cNvSpPr>
            <a:spLocks noGrp="1" noChangeArrowheads="1"/>
          </p:cNvSpPr>
          <p:nvPr>
            <p:ph type="body" idx="1"/>
          </p:nvPr>
        </p:nvSpPr>
        <p:spPr>
          <a:xfrm>
            <a:off x="381000" y="2362200"/>
            <a:ext cx="8458200" cy="3733800"/>
          </a:xfrm>
        </p:spPr>
        <p:txBody>
          <a:bodyPr/>
          <a:lstStyle/>
          <a:p>
            <a:pPr marL="0" indent="0" eaLnBrk="1" hangingPunct="1">
              <a:buNone/>
            </a:pPr>
            <a:r>
              <a:rPr lang="en-US" dirty="0">
                <a:latin typeface="Arial" charset="0"/>
                <a:ea typeface="ＭＳ Ｐゴシック" charset="0"/>
                <a:cs typeface="ＭＳ Ｐゴシック" charset="0"/>
              </a:rPr>
              <a:t>Aggregate resources of many computers</a:t>
            </a:r>
          </a:p>
          <a:p>
            <a:pPr marL="457200" lvl="1" indent="0" eaLnBrk="1" hangingPunct="1">
              <a:buNone/>
            </a:pPr>
            <a:r>
              <a:rPr lang="en-US" dirty="0">
                <a:latin typeface="Arial" charset="0"/>
                <a:ea typeface="ＭＳ Ｐゴシック" charset="0"/>
              </a:rPr>
              <a:t>CPU: Dryad, MapReduce, Grid computing</a:t>
            </a:r>
          </a:p>
          <a:p>
            <a:pPr marL="457200" lvl="1" indent="0" eaLnBrk="1" hangingPunct="1">
              <a:buNone/>
            </a:pPr>
            <a:r>
              <a:rPr lang="en-US" dirty="0">
                <a:latin typeface="Arial" charset="0"/>
                <a:ea typeface="ＭＳ Ｐゴシック" charset="0"/>
              </a:rPr>
              <a:t>Bandwidth: Akamai CDN, </a:t>
            </a:r>
            <a:r>
              <a:rPr lang="en-US" dirty="0" err="1">
                <a:latin typeface="Arial" charset="0"/>
                <a:ea typeface="ＭＳ Ｐゴシック" charset="0"/>
              </a:rPr>
              <a:t>BitTorrent</a:t>
            </a:r>
            <a:endParaRPr lang="en-US" dirty="0">
              <a:latin typeface="Arial" charset="0"/>
              <a:ea typeface="ＭＳ Ｐゴシック" charset="0"/>
            </a:endParaRPr>
          </a:p>
          <a:p>
            <a:pPr marL="457200" lvl="1" indent="0" eaLnBrk="1" hangingPunct="1">
              <a:buNone/>
            </a:pPr>
            <a:r>
              <a:rPr lang="en-US" dirty="0">
                <a:latin typeface="Arial" charset="0"/>
                <a:ea typeface="ＭＳ Ｐゴシック" charset="0"/>
              </a:rPr>
              <a:t>Disk: Frangipani, Google file system</a:t>
            </a:r>
          </a:p>
          <a:p>
            <a:pPr marL="0" indent="0" eaLnBrk="1" hangingPunct="1">
              <a:buNone/>
            </a:pPr>
            <a:endParaRPr lang="en-US" dirty="0">
              <a:latin typeface="Arial" charset="0"/>
              <a:ea typeface="ＭＳ Ｐゴシック" charset="0"/>
              <a:cs typeface="ＭＳ Ｐゴシック" charset="0"/>
            </a:endParaRPr>
          </a:p>
          <a:p>
            <a:pPr marL="0" indent="0" eaLnBrk="1" hangingPunct="1">
              <a:buNone/>
            </a:pPr>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5495671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0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fontScale="90000"/>
          </a:bodyPr>
          <a:lstStyle/>
          <a:p>
            <a:pPr eaLnBrk="1" hangingPunct="1"/>
            <a:r>
              <a:rPr lang="en-US">
                <a:latin typeface="Arial" charset="0"/>
                <a:ea typeface="ＭＳ Ｐゴシック" charset="0"/>
                <a:cs typeface="ＭＳ Ｐゴシック" charset="0"/>
              </a:rPr>
              <a:t>Why distributed systems?</a:t>
            </a:r>
            <a:br>
              <a:rPr lang="en-US">
                <a:latin typeface="Arial" charset="0"/>
                <a:ea typeface="ＭＳ Ｐゴシック" charset="0"/>
                <a:cs typeface="ＭＳ Ｐゴシック" charset="0"/>
              </a:rPr>
            </a:br>
            <a:r>
              <a:rPr lang="en-US">
                <a:latin typeface="Arial" charset="0"/>
                <a:ea typeface="ＭＳ Ｐゴシック" charset="0"/>
                <a:cs typeface="ＭＳ Ｐゴシック" charset="0"/>
              </a:rPr>
              <a:t>for modular functionality</a:t>
            </a:r>
          </a:p>
        </p:txBody>
      </p:sp>
      <p:sp>
        <p:nvSpPr>
          <p:cNvPr id="41987" name="Rectangle 3"/>
          <p:cNvSpPr>
            <a:spLocks noGrp="1" noChangeArrowheads="1"/>
          </p:cNvSpPr>
          <p:nvPr>
            <p:ph type="body" idx="1"/>
          </p:nvPr>
        </p:nvSpPr>
        <p:spPr>
          <a:xfrm>
            <a:off x="304800" y="2133600"/>
            <a:ext cx="8382000" cy="3886200"/>
          </a:xfrm>
        </p:spPr>
        <p:txBody>
          <a:bodyPr/>
          <a:lstStyle/>
          <a:p>
            <a:pPr marL="0" indent="0" eaLnBrk="1" hangingPunct="1">
              <a:buNone/>
            </a:pPr>
            <a:r>
              <a:rPr lang="en-US" dirty="0">
                <a:latin typeface="Arial" charset="0"/>
                <a:ea typeface="ＭＳ Ｐゴシック" charset="0"/>
                <a:cs typeface="ＭＳ Ｐゴシック" charset="0"/>
              </a:rPr>
              <a:t>Only need to build a service to accomplish a single task well.  </a:t>
            </a:r>
          </a:p>
          <a:p>
            <a:pPr marL="457200" lvl="1" indent="0" eaLnBrk="1" hangingPunct="1">
              <a:buNone/>
            </a:pPr>
            <a:r>
              <a:rPr lang="en-US" dirty="0">
                <a:latin typeface="Arial" charset="0"/>
                <a:ea typeface="ＭＳ Ｐゴシック" charset="0"/>
              </a:rPr>
              <a:t>Authentication server</a:t>
            </a:r>
          </a:p>
          <a:p>
            <a:pPr marL="457200" lvl="1" indent="0" eaLnBrk="1" hangingPunct="1">
              <a:buNone/>
            </a:pPr>
            <a:r>
              <a:rPr lang="en-US" dirty="0">
                <a:latin typeface="Arial" charset="0"/>
                <a:ea typeface="ＭＳ Ｐゴシック" charset="0"/>
              </a:rPr>
              <a:t>Backup server</a:t>
            </a:r>
          </a:p>
        </p:txBody>
      </p:sp>
    </p:spTree>
    <p:extLst>
      <p:ext uri="{BB962C8B-B14F-4D97-AF65-F5344CB8AC3E}">
        <p14:creationId xmlns:p14="http://schemas.microsoft.com/office/powerpoint/2010/main" val="12318191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685800" y="533400"/>
            <a:ext cx="7772400" cy="1143000"/>
          </a:xfrm>
        </p:spPr>
        <p:txBody>
          <a:bodyPr/>
          <a:lstStyle/>
          <a:p>
            <a:pPr eaLnBrk="1" hangingPunct="1"/>
            <a:r>
              <a:rPr lang="en-US">
                <a:latin typeface="Arial" charset="0"/>
                <a:ea typeface="ＭＳ Ｐゴシック" charset="0"/>
                <a:cs typeface="ＭＳ Ｐゴシック" charset="0"/>
              </a:rPr>
              <a:t>Challenges</a:t>
            </a:r>
          </a:p>
        </p:txBody>
      </p:sp>
      <p:sp>
        <p:nvSpPr>
          <p:cNvPr id="44035" name="Rectangle 3"/>
          <p:cNvSpPr>
            <a:spLocks noGrp="1" noChangeArrowheads="1"/>
          </p:cNvSpPr>
          <p:nvPr>
            <p:ph type="body" idx="1"/>
          </p:nvPr>
        </p:nvSpPr>
        <p:spPr>
          <a:xfrm>
            <a:off x="381000" y="1752600"/>
            <a:ext cx="8382000" cy="4495800"/>
          </a:xfrm>
        </p:spPr>
        <p:txBody>
          <a:bodyPr>
            <a:normAutofit lnSpcReduction="10000"/>
          </a:bodyPr>
          <a:lstStyle/>
          <a:p>
            <a:pPr marL="0" indent="0" eaLnBrk="1" hangingPunct="1">
              <a:lnSpc>
                <a:spcPct val="90000"/>
              </a:lnSpc>
              <a:buNone/>
            </a:pPr>
            <a:r>
              <a:rPr lang="en-US" dirty="0">
                <a:latin typeface="Arial" charset="0"/>
                <a:ea typeface="ＭＳ Ｐゴシック" charset="0"/>
                <a:cs typeface="ＭＳ Ｐゴシック" charset="0"/>
              </a:rPr>
              <a:t>System design</a:t>
            </a:r>
          </a:p>
          <a:p>
            <a:pPr marL="457200" lvl="1" indent="0" eaLnBrk="1" hangingPunct="1">
              <a:lnSpc>
                <a:spcPct val="90000"/>
              </a:lnSpc>
              <a:buNone/>
            </a:pPr>
            <a:r>
              <a:rPr lang="en-US" dirty="0">
                <a:latin typeface="Arial" charset="0"/>
                <a:ea typeface="ＭＳ Ｐゴシック" charset="0"/>
              </a:rPr>
              <a:t>What is the right </a:t>
            </a:r>
            <a:r>
              <a:rPr lang="en-US" dirty="0">
                <a:solidFill>
                  <a:srgbClr val="0000FF"/>
                </a:solidFill>
                <a:latin typeface="Arial" charset="0"/>
                <a:ea typeface="ＭＳ Ｐゴシック" charset="0"/>
              </a:rPr>
              <a:t>interface</a:t>
            </a:r>
            <a:r>
              <a:rPr lang="en-US" dirty="0">
                <a:latin typeface="Arial" charset="0"/>
                <a:ea typeface="ＭＳ Ｐゴシック" charset="0"/>
              </a:rPr>
              <a:t> or abstraction?</a:t>
            </a:r>
          </a:p>
          <a:p>
            <a:pPr marL="457200" lvl="1" indent="0" eaLnBrk="1" hangingPunct="1">
              <a:lnSpc>
                <a:spcPct val="90000"/>
              </a:lnSpc>
              <a:buNone/>
            </a:pPr>
            <a:r>
              <a:rPr lang="en-US" dirty="0">
                <a:latin typeface="Arial" charset="0"/>
                <a:ea typeface="ＭＳ Ｐゴシック" charset="0"/>
              </a:rPr>
              <a:t>How to partition functions for scalability?</a:t>
            </a:r>
          </a:p>
          <a:p>
            <a:pPr marL="0" indent="0" eaLnBrk="1" hangingPunct="1">
              <a:lnSpc>
                <a:spcPct val="90000"/>
              </a:lnSpc>
              <a:buNone/>
            </a:pPr>
            <a:endParaRPr lang="en-US" dirty="0">
              <a:latin typeface="Arial" charset="0"/>
              <a:ea typeface="ＭＳ Ｐゴシック" charset="0"/>
              <a:cs typeface="ＭＳ Ｐゴシック" charset="0"/>
            </a:endParaRPr>
          </a:p>
          <a:p>
            <a:pPr marL="0" indent="0" eaLnBrk="1" hangingPunct="1">
              <a:lnSpc>
                <a:spcPct val="90000"/>
              </a:lnSpc>
              <a:buNone/>
            </a:pPr>
            <a:r>
              <a:rPr lang="en-US" dirty="0">
                <a:latin typeface="Arial" charset="0"/>
                <a:ea typeface="ＭＳ Ｐゴシック" charset="0"/>
                <a:cs typeface="ＭＳ Ｐゴシック" charset="0"/>
              </a:rPr>
              <a:t>Consistency</a:t>
            </a:r>
          </a:p>
          <a:p>
            <a:pPr marL="457200" lvl="1" indent="0" eaLnBrk="1" hangingPunct="1">
              <a:lnSpc>
                <a:spcPct val="90000"/>
              </a:lnSpc>
              <a:buNone/>
            </a:pPr>
            <a:r>
              <a:rPr lang="en-US" dirty="0">
                <a:latin typeface="Arial" charset="0"/>
                <a:ea typeface="ＭＳ Ｐゴシック" charset="0"/>
              </a:rPr>
              <a:t>How to share data consistently among multiple readers/writers?</a:t>
            </a:r>
          </a:p>
          <a:p>
            <a:pPr marL="0" indent="0" eaLnBrk="1" hangingPunct="1">
              <a:lnSpc>
                <a:spcPct val="90000"/>
              </a:lnSpc>
              <a:buNone/>
            </a:pPr>
            <a:endParaRPr lang="en-US" dirty="0">
              <a:latin typeface="Arial" charset="0"/>
              <a:ea typeface="ＭＳ Ｐゴシック" charset="0"/>
              <a:cs typeface="ＭＳ Ｐゴシック" charset="0"/>
            </a:endParaRPr>
          </a:p>
          <a:p>
            <a:pPr marL="0" indent="0" eaLnBrk="1" hangingPunct="1">
              <a:lnSpc>
                <a:spcPct val="90000"/>
              </a:lnSpc>
              <a:buNone/>
            </a:pPr>
            <a:r>
              <a:rPr lang="en-US" dirty="0">
                <a:latin typeface="Arial" charset="0"/>
                <a:ea typeface="ＭＳ Ｐゴシック" charset="0"/>
                <a:cs typeface="ＭＳ Ｐゴシック" charset="0"/>
              </a:rPr>
              <a:t>Fault Tolerance</a:t>
            </a:r>
          </a:p>
          <a:p>
            <a:pPr marL="457200" lvl="1" indent="0" eaLnBrk="1" hangingPunct="1">
              <a:lnSpc>
                <a:spcPct val="90000"/>
              </a:lnSpc>
              <a:buNone/>
            </a:pPr>
            <a:r>
              <a:rPr lang="en-US" dirty="0">
                <a:latin typeface="Arial" charset="0"/>
                <a:ea typeface="ＭＳ Ｐゴシック" charset="0"/>
              </a:rPr>
              <a:t>How to keep system available despite node or network failures?</a:t>
            </a:r>
          </a:p>
        </p:txBody>
      </p:sp>
    </p:spTree>
    <p:extLst>
      <p:ext uri="{BB962C8B-B14F-4D97-AF65-F5344CB8AC3E}">
        <p14:creationId xmlns:p14="http://schemas.microsoft.com/office/powerpoint/2010/main" val="28639944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Challenges (continued)</a:t>
            </a:r>
          </a:p>
        </p:txBody>
      </p:sp>
      <p:sp>
        <p:nvSpPr>
          <p:cNvPr id="46083" name="Rectangle 3"/>
          <p:cNvSpPr>
            <a:spLocks noGrp="1" noChangeArrowheads="1"/>
          </p:cNvSpPr>
          <p:nvPr>
            <p:ph type="body" idx="1"/>
          </p:nvPr>
        </p:nvSpPr>
        <p:spPr>
          <a:xfrm>
            <a:off x="381000" y="1371600"/>
            <a:ext cx="8305800" cy="4724400"/>
          </a:xfrm>
        </p:spPr>
        <p:txBody>
          <a:bodyPr>
            <a:normAutofit/>
          </a:bodyPr>
          <a:lstStyle/>
          <a:p>
            <a:pPr marL="0" indent="0" eaLnBrk="1" hangingPunct="1">
              <a:lnSpc>
                <a:spcPct val="90000"/>
              </a:lnSpc>
              <a:buNone/>
            </a:pPr>
            <a:r>
              <a:rPr lang="en-US" sz="2800" dirty="0">
                <a:latin typeface="Arial" charset="0"/>
                <a:ea typeface="ＭＳ Ｐゴシック" charset="0"/>
                <a:cs typeface="ＭＳ Ｐゴシック" charset="0"/>
              </a:rPr>
              <a:t>Different deployment scenarios</a:t>
            </a:r>
          </a:p>
          <a:p>
            <a:pPr marL="457200" lvl="1" indent="0" eaLnBrk="1" hangingPunct="1">
              <a:lnSpc>
                <a:spcPct val="90000"/>
              </a:lnSpc>
              <a:buNone/>
            </a:pPr>
            <a:r>
              <a:rPr lang="en-US" sz="2400" dirty="0">
                <a:latin typeface="Arial" charset="0"/>
                <a:ea typeface="ＭＳ Ｐゴシック" charset="0"/>
              </a:rPr>
              <a:t>Clusters</a:t>
            </a:r>
          </a:p>
          <a:p>
            <a:pPr marL="457200" lvl="1" indent="0" eaLnBrk="1" hangingPunct="1">
              <a:lnSpc>
                <a:spcPct val="90000"/>
              </a:lnSpc>
              <a:buNone/>
            </a:pPr>
            <a:r>
              <a:rPr lang="en-US" sz="2400" dirty="0">
                <a:latin typeface="Arial" charset="0"/>
                <a:ea typeface="ＭＳ Ｐゴシック" charset="0"/>
              </a:rPr>
              <a:t>Wide area distribution</a:t>
            </a:r>
          </a:p>
          <a:p>
            <a:pPr marL="457200" lvl="1" indent="0" eaLnBrk="1" hangingPunct="1">
              <a:lnSpc>
                <a:spcPct val="90000"/>
              </a:lnSpc>
              <a:buNone/>
            </a:pPr>
            <a:r>
              <a:rPr lang="en-US" sz="2400" dirty="0">
                <a:latin typeface="Arial" charset="0"/>
                <a:ea typeface="ＭＳ Ｐゴシック" charset="0"/>
              </a:rPr>
              <a:t>Sensor networks</a:t>
            </a:r>
          </a:p>
          <a:p>
            <a:pPr marL="0" indent="0" eaLnBrk="1" hangingPunct="1">
              <a:lnSpc>
                <a:spcPct val="90000"/>
              </a:lnSpc>
              <a:buNone/>
            </a:pPr>
            <a:r>
              <a:rPr lang="en-US" sz="2800" dirty="0">
                <a:latin typeface="Arial" charset="0"/>
                <a:ea typeface="ＭＳ Ｐゴシック" charset="0"/>
                <a:cs typeface="ＭＳ Ｐゴシック" charset="0"/>
              </a:rPr>
              <a:t>Security</a:t>
            </a:r>
          </a:p>
          <a:p>
            <a:pPr marL="457200" lvl="1" indent="0" eaLnBrk="1" hangingPunct="1">
              <a:lnSpc>
                <a:spcPct val="90000"/>
              </a:lnSpc>
              <a:buNone/>
            </a:pPr>
            <a:r>
              <a:rPr lang="en-US" sz="2400" dirty="0">
                <a:latin typeface="Arial" charset="0"/>
                <a:ea typeface="ＭＳ Ｐゴシック" charset="0"/>
              </a:rPr>
              <a:t>How to authenticate clients or servers?</a:t>
            </a:r>
          </a:p>
          <a:p>
            <a:pPr marL="457200" lvl="1" indent="0" eaLnBrk="1" hangingPunct="1">
              <a:lnSpc>
                <a:spcPct val="90000"/>
              </a:lnSpc>
              <a:buNone/>
            </a:pPr>
            <a:r>
              <a:rPr lang="en-US" sz="2400" dirty="0">
                <a:latin typeface="Arial" charset="0"/>
                <a:ea typeface="ＭＳ Ｐゴシック" charset="0"/>
              </a:rPr>
              <a:t>How to defend against or audit misbehaving servers?</a:t>
            </a:r>
          </a:p>
          <a:p>
            <a:pPr marL="0" indent="0" eaLnBrk="1" hangingPunct="1">
              <a:lnSpc>
                <a:spcPct val="90000"/>
              </a:lnSpc>
              <a:buNone/>
            </a:pPr>
            <a:r>
              <a:rPr lang="en-US" sz="2800" dirty="0">
                <a:latin typeface="Arial" charset="0"/>
                <a:ea typeface="ＭＳ Ｐゴシック" charset="0"/>
                <a:cs typeface="ＭＳ Ｐゴシック" charset="0"/>
              </a:rPr>
              <a:t>Implementation</a:t>
            </a:r>
          </a:p>
          <a:p>
            <a:pPr marL="457200" lvl="1" indent="0" eaLnBrk="1" hangingPunct="1">
              <a:lnSpc>
                <a:spcPct val="90000"/>
              </a:lnSpc>
              <a:buNone/>
            </a:pPr>
            <a:r>
              <a:rPr lang="en-US" sz="2400" dirty="0">
                <a:latin typeface="Arial" charset="0"/>
                <a:ea typeface="ＭＳ Ｐゴシック" charset="0"/>
              </a:rPr>
              <a:t>How to maximize concurrency?</a:t>
            </a:r>
          </a:p>
          <a:p>
            <a:pPr marL="457200" lvl="1" indent="0" eaLnBrk="1" hangingPunct="1">
              <a:lnSpc>
                <a:spcPct val="90000"/>
              </a:lnSpc>
              <a:buNone/>
            </a:pPr>
            <a:r>
              <a:rPr lang="en-US" sz="2400" dirty="0">
                <a:latin typeface="Arial" charset="0"/>
                <a:ea typeface="ＭＳ Ｐゴシック" charset="0"/>
              </a:rPr>
              <a:t>What</a:t>
            </a:r>
            <a:r>
              <a:rPr lang="ja-JP" altLang="en-US" sz="2400" dirty="0">
                <a:latin typeface="Arial" charset="0"/>
                <a:ea typeface="ＭＳ Ｐゴシック" charset="0"/>
              </a:rPr>
              <a:t>’</a:t>
            </a:r>
            <a:r>
              <a:rPr lang="en-US" sz="2400" dirty="0">
                <a:latin typeface="Arial" charset="0"/>
                <a:ea typeface="ＭＳ Ｐゴシック" charset="0"/>
              </a:rPr>
              <a:t>s the bottleneck?</a:t>
            </a:r>
          </a:p>
          <a:p>
            <a:pPr marL="457200" lvl="1" indent="0" eaLnBrk="1" hangingPunct="1">
              <a:lnSpc>
                <a:spcPct val="90000"/>
              </a:lnSpc>
              <a:buNone/>
            </a:pPr>
            <a:r>
              <a:rPr lang="en-US" sz="2400" dirty="0">
                <a:latin typeface="Arial" charset="0"/>
                <a:ea typeface="ＭＳ Ｐゴシック" charset="0"/>
              </a:rPr>
              <a:t>How to reduce load on the bottleneck resource?</a:t>
            </a:r>
          </a:p>
        </p:txBody>
      </p:sp>
    </p:spTree>
    <p:extLst>
      <p:ext uri="{BB962C8B-B14F-4D97-AF65-F5344CB8AC3E}">
        <p14:creationId xmlns:p14="http://schemas.microsoft.com/office/powerpoint/2010/main" val="18271355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A word of warning</a:t>
            </a:r>
          </a:p>
        </p:txBody>
      </p:sp>
      <p:sp>
        <p:nvSpPr>
          <p:cNvPr id="48131" name="Text Box 5"/>
          <p:cNvSpPr>
            <a:spLocks noGrp="1" noChangeArrowheads="1"/>
          </p:cNvSpPr>
          <p:nvPr>
            <p:ph type="body" idx="1"/>
          </p:nvPr>
        </p:nvSpPr>
        <p:spPr>
          <a:xfrm>
            <a:off x="609600" y="2133600"/>
            <a:ext cx="7772400" cy="2971800"/>
          </a:xfrm>
          <a:solidFill>
            <a:srgbClr val="FFFF99"/>
          </a:solidFill>
        </p:spPr>
        <p:txBody>
          <a:bodyPr/>
          <a:lstStyle/>
          <a:p>
            <a:pPr marL="0" indent="0">
              <a:spcBef>
                <a:spcPct val="0"/>
              </a:spcBef>
              <a:buFontTx/>
              <a:buNone/>
            </a:pPr>
            <a:r>
              <a:rPr lang="en-US">
                <a:latin typeface="Arial" charset="0"/>
                <a:ea typeface="ＭＳ Ｐゴシック" charset="0"/>
                <a:cs typeface="ＭＳ Ｐゴシック" charset="0"/>
              </a:rPr>
              <a:t>A distributed system is a system in which I can</a:t>
            </a:r>
            <a:r>
              <a:rPr lang="ja-JP" altLang="en-US">
                <a:latin typeface="Arial" charset="0"/>
                <a:ea typeface="ＭＳ Ｐゴシック" charset="0"/>
                <a:cs typeface="ＭＳ Ｐゴシック" charset="0"/>
              </a:rPr>
              <a:t>’</a:t>
            </a:r>
            <a:r>
              <a:rPr lang="en-US">
                <a:latin typeface="Arial" charset="0"/>
                <a:ea typeface="ＭＳ Ｐゴシック" charset="0"/>
                <a:cs typeface="ＭＳ Ｐゴシック" charset="0"/>
              </a:rPr>
              <a:t>t do my work because some computer that I</a:t>
            </a:r>
            <a:r>
              <a:rPr lang="ja-JP" altLang="en-US">
                <a:latin typeface="Arial" charset="0"/>
                <a:ea typeface="ＭＳ Ｐゴシック" charset="0"/>
                <a:cs typeface="ＭＳ Ｐゴシック" charset="0"/>
              </a:rPr>
              <a:t>’</a:t>
            </a:r>
            <a:r>
              <a:rPr lang="en-US">
                <a:latin typeface="Arial" charset="0"/>
                <a:ea typeface="ＭＳ Ｐゴシック" charset="0"/>
                <a:cs typeface="ＭＳ Ｐゴシック" charset="0"/>
              </a:rPr>
              <a:t>ve never even heard of has failed.</a:t>
            </a:r>
            <a:r>
              <a:rPr lang="ja-JP" altLang="en-US">
                <a:latin typeface="Arial" charset="0"/>
                <a:ea typeface="ＭＳ Ｐゴシック" charset="0"/>
                <a:cs typeface="ＭＳ Ｐゴシック" charset="0"/>
              </a:rPr>
              <a:t>”</a:t>
            </a:r>
            <a:endParaRPr lang="en-US">
              <a:latin typeface="Arial" charset="0"/>
              <a:ea typeface="ＭＳ Ｐゴシック" charset="0"/>
              <a:cs typeface="ＭＳ Ｐゴシック" charset="0"/>
            </a:endParaRPr>
          </a:p>
          <a:p>
            <a:pPr marL="0" indent="0">
              <a:spcBef>
                <a:spcPct val="0"/>
              </a:spcBef>
              <a:buFontTx/>
              <a:buNone/>
            </a:pPr>
            <a:endParaRPr lang="en-US" sz="2400">
              <a:latin typeface="Arial" charset="0"/>
              <a:ea typeface="ＭＳ Ｐゴシック" charset="0"/>
              <a:cs typeface="ＭＳ Ｐゴシック" charset="0"/>
            </a:endParaRPr>
          </a:p>
          <a:p>
            <a:pPr marL="0" indent="0">
              <a:spcBef>
                <a:spcPct val="0"/>
              </a:spcBef>
              <a:buFontTx/>
              <a:buNone/>
            </a:pPr>
            <a:r>
              <a:rPr lang="en-US" sz="2400">
                <a:latin typeface="Arial" charset="0"/>
                <a:ea typeface="ＭＳ Ｐゴシック" charset="0"/>
                <a:cs typeface="ＭＳ Ｐゴシック" charset="0"/>
              </a:rPr>
              <a:t>-- Leslie Lamport</a:t>
            </a:r>
          </a:p>
        </p:txBody>
      </p:sp>
    </p:spTree>
    <p:extLst>
      <p:ext uri="{BB962C8B-B14F-4D97-AF65-F5344CB8AC3E}">
        <p14:creationId xmlns:p14="http://schemas.microsoft.com/office/powerpoint/2010/main" val="40090559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14600"/>
            <a:ext cx="8229600" cy="1143000"/>
          </a:xfrm>
        </p:spPr>
        <p:txBody>
          <a:bodyPr>
            <a:normAutofit/>
          </a:bodyPr>
          <a:lstStyle/>
          <a:p>
            <a:r>
              <a:rPr lang="en-US" dirty="0"/>
              <a:t>Issue#7: Non-Volatile Storage</a:t>
            </a:r>
          </a:p>
        </p:txBody>
      </p:sp>
    </p:spTree>
    <p:extLst>
      <p:ext uri="{BB962C8B-B14F-4D97-AF65-F5344CB8AC3E}">
        <p14:creationId xmlns:p14="http://schemas.microsoft.com/office/powerpoint/2010/main" val="2483218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533400"/>
            <a:ext cx="8229600" cy="3200400"/>
          </a:xfrm>
        </p:spPr>
        <p:txBody>
          <a:bodyPr/>
          <a:lstStyle/>
          <a:p>
            <a:r>
              <a:rPr lang="en-US"/>
              <a:t>Tape is Dead</a:t>
            </a:r>
            <a:br>
              <a:rPr lang="en-US"/>
            </a:br>
            <a:r>
              <a:rPr lang="en-US"/>
              <a:t>Disk is Tape</a:t>
            </a:r>
            <a:br>
              <a:rPr lang="en-US"/>
            </a:br>
            <a:r>
              <a:rPr lang="en-US"/>
              <a:t>Flash is Disk</a:t>
            </a:r>
            <a:br>
              <a:rPr lang="en-US"/>
            </a:br>
            <a:r>
              <a:rPr lang="en-US"/>
              <a:t>RAM Locality is King</a:t>
            </a:r>
          </a:p>
        </p:txBody>
      </p:sp>
      <p:sp>
        <p:nvSpPr>
          <p:cNvPr id="2051" name="Rectangle 3"/>
          <p:cNvSpPr>
            <a:spLocks noGrp="1" noChangeArrowheads="1"/>
          </p:cNvSpPr>
          <p:nvPr>
            <p:ph type="subTitle" idx="1"/>
          </p:nvPr>
        </p:nvSpPr>
        <p:spPr/>
        <p:txBody>
          <a:bodyPr/>
          <a:lstStyle/>
          <a:p>
            <a:r>
              <a:rPr lang="en-US" dirty="0"/>
              <a:t>Jim Gray</a:t>
            </a:r>
          </a:p>
          <a:p>
            <a:r>
              <a:rPr lang="en-US" dirty="0"/>
              <a:t>Microsoft </a:t>
            </a:r>
          </a:p>
          <a:p>
            <a:r>
              <a:rPr lang="en-US" dirty="0"/>
              <a:t>December 2006</a:t>
            </a:r>
          </a:p>
        </p:txBody>
      </p:sp>
      <p:pic>
        <p:nvPicPr>
          <p:cNvPr id="2" name="Picture 1"/>
          <p:cNvPicPr>
            <a:picLocks noChangeAspect="1"/>
          </p:cNvPicPr>
          <p:nvPr/>
        </p:nvPicPr>
        <p:blipFill>
          <a:blip r:embed="rId3"/>
          <a:stretch>
            <a:fillRect/>
          </a:stretch>
        </p:blipFill>
        <p:spPr>
          <a:xfrm>
            <a:off x="7518400" y="4140200"/>
            <a:ext cx="1625600" cy="2717800"/>
          </a:xfrm>
          <a:prstGeom prst="rect">
            <a:avLst/>
          </a:prstGeom>
        </p:spPr>
      </p:pic>
      <p:sp>
        <p:nvSpPr>
          <p:cNvPr id="3" name="TextBox 2"/>
          <p:cNvSpPr txBox="1"/>
          <p:nvPr/>
        </p:nvSpPr>
        <p:spPr>
          <a:xfrm>
            <a:off x="298051" y="5638800"/>
            <a:ext cx="3641401" cy="369332"/>
          </a:xfrm>
          <a:prstGeom prst="rect">
            <a:avLst/>
          </a:prstGeom>
          <a:noFill/>
        </p:spPr>
        <p:txBody>
          <a:bodyPr wrap="square" rtlCol="0">
            <a:spAutoFit/>
          </a:bodyPr>
          <a:lstStyle/>
          <a:p>
            <a:r>
              <a:rPr lang="en-US" dirty="0"/>
              <a:t>In memory of Jim Gray</a:t>
            </a:r>
          </a:p>
        </p:txBody>
      </p:sp>
    </p:spTree>
    <p:extLst>
      <p:ext uri="{BB962C8B-B14F-4D97-AF65-F5344CB8AC3E}">
        <p14:creationId xmlns:p14="http://schemas.microsoft.com/office/powerpoint/2010/main" val="21851109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normAutofit fontScale="90000"/>
          </a:bodyPr>
          <a:lstStyle/>
          <a:p>
            <a:r>
              <a:rPr lang="en-US" sz="4000"/>
              <a:t>Tape Is Dead</a:t>
            </a:r>
            <a:br>
              <a:rPr lang="en-US" sz="4000"/>
            </a:br>
            <a:r>
              <a:rPr lang="en-US" sz="4000"/>
              <a:t>Disk is Tape</a:t>
            </a:r>
          </a:p>
        </p:txBody>
      </p:sp>
      <p:sp>
        <p:nvSpPr>
          <p:cNvPr id="3075" name="Rectangle 3"/>
          <p:cNvSpPr>
            <a:spLocks noGrp="1" noChangeArrowheads="1"/>
          </p:cNvSpPr>
          <p:nvPr>
            <p:ph type="body" idx="1"/>
          </p:nvPr>
        </p:nvSpPr>
        <p:spPr>
          <a:xfrm>
            <a:off x="457200" y="1600200"/>
            <a:ext cx="8229600" cy="5105400"/>
          </a:xfrm>
        </p:spPr>
        <p:txBody>
          <a:bodyPr/>
          <a:lstStyle/>
          <a:p>
            <a:pPr marL="0" indent="0">
              <a:lnSpc>
                <a:spcPct val="90000"/>
              </a:lnSpc>
              <a:buNone/>
            </a:pPr>
            <a:r>
              <a:rPr lang="en-US" dirty="0"/>
              <a:t>1TB disks are available</a:t>
            </a:r>
          </a:p>
          <a:p>
            <a:pPr marL="0" indent="0">
              <a:lnSpc>
                <a:spcPct val="90000"/>
              </a:lnSpc>
              <a:buNone/>
            </a:pPr>
            <a:r>
              <a:rPr lang="en-US" dirty="0"/>
              <a:t>10+ TB disks are predicted in 5 years</a:t>
            </a:r>
          </a:p>
          <a:p>
            <a:pPr marL="0" indent="0">
              <a:lnSpc>
                <a:spcPct val="90000"/>
              </a:lnSpc>
              <a:buNone/>
            </a:pPr>
            <a:r>
              <a:rPr lang="en-US" dirty="0"/>
              <a:t>Unit disk cost: ~$400 </a:t>
            </a:r>
            <a:r>
              <a:rPr lang="en-US" dirty="0">
                <a:cs typeface="Arial" charset="0"/>
              </a:rPr>
              <a:t>→ ~$80</a:t>
            </a:r>
          </a:p>
          <a:p>
            <a:pPr marL="0" indent="0">
              <a:lnSpc>
                <a:spcPct val="90000"/>
              </a:lnSpc>
              <a:buNone/>
            </a:pPr>
            <a:endParaRPr lang="en-US" dirty="0">
              <a:cs typeface="Arial" charset="0"/>
            </a:endParaRPr>
          </a:p>
          <a:p>
            <a:pPr marL="0" indent="0">
              <a:lnSpc>
                <a:spcPct val="90000"/>
              </a:lnSpc>
              <a:buNone/>
            </a:pPr>
            <a:r>
              <a:rPr lang="en-US" dirty="0">
                <a:cs typeface="Arial" charset="0"/>
              </a:rPr>
              <a:t>But:  ~ 5..15   </a:t>
            </a:r>
            <a:r>
              <a:rPr lang="en-US" b="1" dirty="0">
                <a:cs typeface="Arial" charset="0"/>
              </a:rPr>
              <a:t>hours to read (sequential)</a:t>
            </a:r>
          </a:p>
          <a:p>
            <a:pPr marL="0" indent="0">
              <a:lnSpc>
                <a:spcPct val="90000"/>
              </a:lnSpc>
              <a:buNone/>
            </a:pPr>
            <a:r>
              <a:rPr lang="en-US" dirty="0">
                <a:cs typeface="Arial" charset="0"/>
              </a:rPr>
              <a:t>        ~15..150 </a:t>
            </a:r>
            <a:r>
              <a:rPr lang="en-US" b="1" dirty="0">
                <a:cs typeface="Arial" charset="0"/>
              </a:rPr>
              <a:t>days to read (random)</a:t>
            </a:r>
          </a:p>
          <a:p>
            <a:pPr marL="0" indent="0">
              <a:lnSpc>
                <a:spcPct val="90000"/>
              </a:lnSpc>
              <a:buNone/>
            </a:pPr>
            <a:endParaRPr lang="en-US" b="1" dirty="0">
              <a:cs typeface="Arial" charset="0"/>
            </a:endParaRPr>
          </a:p>
          <a:p>
            <a:pPr marL="0" indent="0">
              <a:lnSpc>
                <a:spcPct val="90000"/>
              </a:lnSpc>
              <a:buNone/>
            </a:pPr>
            <a:r>
              <a:rPr lang="en-US" dirty="0">
                <a:cs typeface="Arial" charset="0"/>
              </a:rPr>
              <a:t>Need to treat </a:t>
            </a:r>
            <a:r>
              <a:rPr lang="en-US" b="1" dirty="0">
                <a:cs typeface="Arial" charset="0"/>
              </a:rPr>
              <a:t>most of disk</a:t>
            </a:r>
            <a:r>
              <a:rPr lang="en-US" dirty="0">
                <a:cs typeface="Arial" charset="0"/>
              </a:rPr>
              <a:t> as </a:t>
            </a:r>
            <a:br>
              <a:rPr lang="en-US" dirty="0">
                <a:cs typeface="Arial" charset="0"/>
              </a:rPr>
            </a:br>
            <a:r>
              <a:rPr lang="en-US" dirty="0">
                <a:cs typeface="Arial" charset="0"/>
              </a:rPr>
              <a:t>            </a:t>
            </a:r>
            <a:r>
              <a:rPr lang="en-US" b="1" dirty="0">
                <a:cs typeface="Arial" charset="0"/>
              </a:rPr>
              <a:t>Cold-storage archive</a:t>
            </a:r>
          </a:p>
        </p:txBody>
      </p:sp>
    </p:spTree>
    <p:extLst>
      <p:ext uri="{BB962C8B-B14F-4D97-AF65-F5344CB8AC3E}">
        <p14:creationId xmlns:p14="http://schemas.microsoft.com/office/powerpoint/2010/main" val="3193278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276FB77-C759-1541-A152-40AF2CBB5816}"/>
              </a:ext>
            </a:extLst>
          </p:cNvPr>
          <p:cNvSpPr txBox="1"/>
          <p:nvPr/>
        </p:nvSpPr>
        <p:spPr>
          <a:xfrm>
            <a:off x="302216" y="2590800"/>
            <a:ext cx="8539567" cy="923330"/>
          </a:xfrm>
          <a:prstGeom prst="rect">
            <a:avLst/>
          </a:prstGeom>
          <a:noFill/>
        </p:spPr>
        <p:txBody>
          <a:bodyPr wrap="square" rtlCol="0">
            <a:spAutoFit/>
          </a:bodyPr>
          <a:lstStyle/>
          <a:p>
            <a:r>
              <a:rPr kumimoji="1" lang="zh-Hans" altLang="en-US" sz="6000" b="0" dirty="0">
                <a:latin typeface="Microsoft YaHei" panose="020B0503020204020204" pitchFamily="34" charset="-122"/>
                <a:ea typeface="Microsoft YaHei" panose="020B0503020204020204" pitchFamily="34" charset="-122"/>
              </a:rPr>
              <a:t>缺心</a:t>
            </a:r>
            <a:r>
              <a:rPr kumimoji="1" lang="en-US" altLang="zh-Hans" sz="6000" b="0" dirty="0">
                <a:latin typeface="Microsoft YaHei" panose="020B0503020204020204" pitchFamily="34" charset="-122"/>
                <a:ea typeface="Microsoft YaHei" panose="020B0503020204020204" pitchFamily="34" charset="-122"/>
              </a:rPr>
              <a:t>(</a:t>
            </a:r>
            <a:r>
              <a:rPr kumimoji="1" lang="zh-Hans" altLang="en-US" sz="6000" b="0" dirty="0">
                <a:latin typeface="Microsoft YaHei" panose="020B0503020204020204" pitchFamily="34" charset="-122"/>
                <a:ea typeface="Microsoft YaHei" panose="020B0503020204020204" pitchFamily="34" charset="-122"/>
              </a:rPr>
              <a:t>芯</a:t>
            </a:r>
            <a:r>
              <a:rPr kumimoji="1" lang="en-US" altLang="zh-Hans" sz="6000" b="0" dirty="0">
                <a:latin typeface="Microsoft YaHei" panose="020B0503020204020204" pitchFamily="34" charset="-122"/>
                <a:ea typeface="Microsoft YaHei" panose="020B0503020204020204" pitchFamily="34" charset="-122"/>
              </a:rPr>
              <a:t>)</a:t>
            </a:r>
            <a:r>
              <a:rPr kumimoji="1" lang="zh-Hans" altLang="en-US" sz="6000" b="0" dirty="0">
                <a:latin typeface="Microsoft YaHei" panose="020B0503020204020204" pitchFamily="34" charset="-122"/>
                <a:ea typeface="Microsoft YaHei" panose="020B0503020204020204" pitchFamily="34" charset="-122"/>
              </a:rPr>
              <a:t>少魂</a:t>
            </a:r>
            <a:r>
              <a:rPr kumimoji="1" lang="en-US" altLang="zh-Hans" sz="6000" b="0" dirty="0">
                <a:latin typeface="Microsoft YaHei" panose="020B0503020204020204" pitchFamily="34" charset="-122"/>
                <a:ea typeface="Microsoft YaHei" panose="020B0503020204020204" pitchFamily="34" charset="-122"/>
              </a:rPr>
              <a:t>(</a:t>
            </a:r>
            <a:r>
              <a:rPr kumimoji="1" lang="zh-Hans" altLang="en-US" sz="6000" b="0" dirty="0">
                <a:latin typeface="Microsoft YaHei" panose="020B0503020204020204" pitchFamily="34" charset="-122"/>
                <a:ea typeface="Microsoft YaHei" panose="020B0503020204020204" pitchFamily="34" charset="-122"/>
              </a:rPr>
              <a:t>操作系统</a:t>
            </a:r>
            <a:r>
              <a:rPr kumimoji="1" lang="en-US" altLang="zh-Hans" sz="6000" b="0" dirty="0">
                <a:latin typeface="Microsoft YaHei" panose="020B0503020204020204" pitchFamily="34" charset="-122"/>
                <a:ea typeface="Microsoft YaHei" panose="020B0503020204020204" pitchFamily="34" charset="-122"/>
              </a:rPr>
              <a:t>)</a:t>
            </a:r>
            <a:endParaRPr kumimoji="1" lang="zh-CN" altLang="en-US" sz="6000" b="0"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D4A8F359-28B7-B742-B28B-C85BEC10D6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495800"/>
            <a:ext cx="9144000" cy="922789"/>
          </a:xfrm>
          <a:prstGeom prst="rect">
            <a:avLst/>
          </a:prstGeom>
        </p:spPr>
      </p:pic>
      <p:sp>
        <p:nvSpPr>
          <p:cNvPr id="5" name="文本框 4">
            <a:extLst>
              <a:ext uri="{FF2B5EF4-FFF2-40B4-BE49-F238E27FC236}">
                <a16:creationId xmlns:a16="http://schemas.microsoft.com/office/drawing/2014/main" id="{0D859773-DB23-674A-BEE7-F28B35448645}"/>
              </a:ext>
            </a:extLst>
          </p:cNvPr>
          <p:cNvSpPr txBox="1"/>
          <p:nvPr/>
        </p:nvSpPr>
        <p:spPr>
          <a:xfrm>
            <a:off x="4343400" y="6603340"/>
            <a:ext cx="4953000" cy="245516"/>
          </a:xfrm>
          <a:prstGeom prst="rect">
            <a:avLst/>
          </a:prstGeom>
          <a:noFill/>
        </p:spPr>
        <p:txBody>
          <a:bodyPr wrap="square" rtlCol="0">
            <a:spAutoFit/>
          </a:bodyPr>
          <a:lstStyle/>
          <a:p>
            <a:r>
              <a:rPr kumimoji="1" lang="en-US" altLang="zh-CN" sz="1100" b="0" dirty="0"/>
              <a:t>http://</a:t>
            </a:r>
            <a:r>
              <a:rPr kumimoji="1" lang="en-US" altLang="zh-CN" sz="1100" b="0" dirty="0" err="1"/>
              <a:t>industry.people.com.cn</a:t>
            </a:r>
            <a:r>
              <a:rPr kumimoji="1" lang="en-US" altLang="zh-CN" sz="1100" b="0" dirty="0"/>
              <a:t>/n1/2018/0425/c413883-29949735.html</a:t>
            </a:r>
            <a:endParaRPr kumimoji="1" lang="zh-CN" altLang="en-US" sz="1100" b="0" dirty="0"/>
          </a:p>
        </p:txBody>
      </p:sp>
    </p:spTree>
    <p:extLst>
      <p:ext uri="{BB962C8B-B14F-4D97-AF65-F5344CB8AC3E}">
        <p14:creationId xmlns:p14="http://schemas.microsoft.com/office/powerpoint/2010/main" val="35635270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picture_02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57875" y="0"/>
            <a:ext cx="3286125" cy="2419350"/>
          </a:xfrm>
          <a:prstGeom prst="rect">
            <a:avLst/>
          </a:prstGeom>
          <a:noFill/>
          <a:extLst>
            <a:ext uri="{909E8E84-426E-40dd-AFC4-6F175D3DCCD1}">
              <a14:hiddenFill xmlns:a14="http://schemas.microsoft.com/office/drawing/2010/main" xmlns="">
                <a:solidFill>
                  <a:srgbClr val="FFFFFF"/>
                </a:solidFill>
              </a14:hiddenFill>
            </a:ext>
          </a:extLst>
        </p:spPr>
      </p:pic>
      <p:sp>
        <p:nvSpPr>
          <p:cNvPr id="4098" name="Rectangle 2"/>
          <p:cNvSpPr>
            <a:spLocks noGrp="1" noChangeArrowheads="1"/>
          </p:cNvSpPr>
          <p:nvPr>
            <p:ph type="title"/>
          </p:nvPr>
        </p:nvSpPr>
        <p:spPr>
          <a:xfrm>
            <a:off x="0" y="0"/>
            <a:ext cx="6172200" cy="1143000"/>
          </a:xfrm>
        </p:spPr>
        <p:txBody>
          <a:bodyPr/>
          <a:lstStyle/>
          <a:p>
            <a:r>
              <a:rPr lang="en-US"/>
              <a:t>FLASH Storage?</a:t>
            </a:r>
          </a:p>
        </p:txBody>
      </p:sp>
      <p:sp>
        <p:nvSpPr>
          <p:cNvPr id="4099" name="Rectangle 3"/>
          <p:cNvSpPr>
            <a:spLocks noGrp="1" noChangeArrowheads="1"/>
          </p:cNvSpPr>
          <p:nvPr>
            <p:ph type="body" idx="1"/>
          </p:nvPr>
        </p:nvSpPr>
        <p:spPr>
          <a:xfrm>
            <a:off x="228600" y="1143000"/>
            <a:ext cx="8686800" cy="6096000"/>
          </a:xfrm>
        </p:spPr>
        <p:txBody>
          <a:bodyPr/>
          <a:lstStyle/>
          <a:p>
            <a:pPr marL="0" indent="0">
              <a:lnSpc>
                <a:spcPct val="90000"/>
              </a:lnSpc>
              <a:buNone/>
            </a:pPr>
            <a:r>
              <a:rPr lang="en-US" dirty="0"/>
              <a:t>1995 16 Mb NAND flash chips</a:t>
            </a:r>
            <a:br>
              <a:rPr lang="en-US" dirty="0"/>
            </a:br>
            <a:r>
              <a:rPr lang="en-US" dirty="0"/>
              <a:t>2005 16 Gb NAND flash</a:t>
            </a:r>
            <a:br>
              <a:rPr lang="en-US" dirty="0"/>
            </a:br>
            <a:r>
              <a:rPr lang="en-US" dirty="0"/>
              <a:t>Doubled each year since 1995</a:t>
            </a:r>
          </a:p>
          <a:p>
            <a:pPr marL="0" indent="0">
              <a:lnSpc>
                <a:spcPct val="90000"/>
              </a:lnSpc>
              <a:buNone/>
            </a:pPr>
            <a:r>
              <a:rPr lang="en-US" dirty="0"/>
              <a:t>Market driven by Phones, Cameras, iPod,…</a:t>
            </a:r>
            <a:br>
              <a:rPr lang="en-US" dirty="0"/>
            </a:br>
            <a:r>
              <a:rPr lang="en-US" dirty="0"/>
              <a:t>Low entry-cost,</a:t>
            </a:r>
            <a:br>
              <a:rPr lang="en-US" dirty="0"/>
            </a:br>
            <a:r>
              <a:rPr lang="en-US" dirty="0"/>
              <a:t>~$30/chip </a:t>
            </a:r>
            <a:r>
              <a:rPr lang="en-US" dirty="0">
                <a:cs typeface="Arial" charset="0"/>
              </a:rPr>
              <a:t>→ ~$3/chip</a:t>
            </a:r>
            <a:endParaRPr lang="en-US" dirty="0"/>
          </a:p>
          <a:p>
            <a:pPr marL="0" indent="0">
              <a:lnSpc>
                <a:spcPct val="90000"/>
              </a:lnSpc>
              <a:buNone/>
            </a:pPr>
            <a:r>
              <a:rPr lang="en-US" dirty="0"/>
              <a:t>2012   1 Tb NAND flash  </a:t>
            </a:r>
            <a:br>
              <a:rPr lang="en-US" dirty="0"/>
            </a:br>
            <a:r>
              <a:rPr lang="en-US" dirty="0"/>
              <a:t>== 128 GB chip</a:t>
            </a:r>
            <a:br>
              <a:rPr lang="en-US" dirty="0"/>
            </a:br>
            <a:r>
              <a:rPr lang="en-US" dirty="0"/>
              <a:t>== 1TB or 2TB </a:t>
            </a:r>
            <a:r>
              <a:rPr lang="ja-JP" altLang="en-US" dirty="0">
                <a:latin typeface="Arial"/>
              </a:rPr>
              <a:t>“</a:t>
            </a:r>
            <a:r>
              <a:rPr lang="en-US" dirty="0"/>
              <a:t>disk</a:t>
            </a:r>
            <a:r>
              <a:rPr lang="ja-JP" altLang="en-US" dirty="0">
                <a:latin typeface="Arial"/>
              </a:rPr>
              <a:t>”</a:t>
            </a:r>
            <a:r>
              <a:rPr lang="en-US" dirty="0"/>
              <a:t> </a:t>
            </a:r>
            <a:br>
              <a:rPr lang="en-US" dirty="0"/>
            </a:br>
            <a:r>
              <a:rPr lang="en-US" dirty="0"/>
              <a:t>      for ~$400 </a:t>
            </a:r>
            <a:br>
              <a:rPr lang="en-US" dirty="0"/>
            </a:br>
            <a:r>
              <a:rPr lang="en-US" dirty="0"/>
              <a:t>or 128GB disk for $40</a:t>
            </a:r>
            <a:br>
              <a:rPr lang="en-US" dirty="0"/>
            </a:br>
            <a:r>
              <a:rPr lang="en-US" dirty="0"/>
              <a:t>or   32GB disk for   $5</a:t>
            </a:r>
          </a:p>
        </p:txBody>
      </p:sp>
      <p:sp>
        <p:nvSpPr>
          <p:cNvPr id="4102" name="AutoShape 6"/>
          <p:cNvSpPr>
            <a:spLocks noChangeArrowheads="1"/>
          </p:cNvSpPr>
          <p:nvPr/>
        </p:nvSpPr>
        <p:spPr bwMode="auto">
          <a:xfrm>
            <a:off x="5334000" y="4114800"/>
            <a:ext cx="3429000" cy="533400"/>
          </a:xfrm>
          <a:prstGeom prst="leftArrow">
            <a:avLst>
              <a:gd name="adj1" fmla="val 50000"/>
              <a:gd name="adj2" fmla="val 16071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t>Samsung prediction</a:t>
            </a:r>
          </a:p>
        </p:txBody>
      </p:sp>
      <p:pic>
        <p:nvPicPr>
          <p:cNvPr id="4104" name="Picture 8" descr="SDHC-4GB-63">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259763" y="2971800"/>
            <a:ext cx="884237" cy="11382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84905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t>
            </a:r>
            <a:r>
              <a:rPr lang="en-US" dirty="0" err="1"/>
              <a:t>Hiereary</a:t>
            </a:r>
            <a:endParaRPr lang="en-US" dirty="0"/>
          </a:p>
        </p:txBody>
      </p:sp>
      <p:pic>
        <p:nvPicPr>
          <p:cNvPr id="4" name="Picture 3"/>
          <p:cNvPicPr>
            <a:picLocks noChangeAspect="1"/>
          </p:cNvPicPr>
          <p:nvPr/>
        </p:nvPicPr>
        <p:blipFill>
          <a:blip r:embed="rId2"/>
          <a:stretch>
            <a:fillRect/>
          </a:stretch>
        </p:blipFill>
        <p:spPr>
          <a:xfrm>
            <a:off x="533400" y="1371600"/>
            <a:ext cx="7627815" cy="4648200"/>
          </a:xfrm>
          <a:prstGeom prst="rect">
            <a:avLst/>
          </a:prstGeom>
        </p:spPr>
      </p:pic>
    </p:spTree>
    <p:extLst>
      <p:ext uri="{BB962C8B-B14F-4D97-AF65-F5344CB8AC3E}">
        <p14:creationId xmlns:p14="http://schemas.microsoft.com/office/powerpoint/2010/main" val="33687889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New Storage Keeps Coming</a:t>
            </a:r>
            <a:endParaRPr lang="zh-CN" altLang="en-US" dirty="0"/>
          </a:p>
        </p:txBody>
      </p:sp>
      <p:sp>
        <p:nvSpPr>
          <p:cNvPr id="3" name="内容占位符 2"/>
          <p:cNvSpPr>
            <a:spLocks noGrp="1"/>
          </p:cNvSpPr>
          <p:nvPr>
            <p:ph idx="1"/>
          </p:nvPr>
        </p:nvSpPr>
        <p:spPr/>
        <p:txBody>
          <a:bodyPr/>
          <a:lstStyle/>
          <a:p>
            <a:endParaRPr lang="zh-CN" altLang="en-US"/>
          </a:p>
        </p:txBody>
      </p:sp>
      <p:pic>
        <p:nvPicPr>
          <p:cNvPr id="1026" name="Picture 2" descr="“intel 3d xpoint”的图片搜索结果"/>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701853"/>
            <a:ext cx="9144000" cy="4572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5457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OS do?</a:t>
            </a:r>
          </a:p>
        </p:txBody>
      </p:sp>
      <p:sp>
        <p:nvSpPr>
          <p:cNvPr id="3" name="Content Placeholder 2"/>
          <p:cNvSpPr>
            <a:spLocks noGrp="1"/>
          </p:cNvSpPr>
          <p:nvPr>
            <p:ph idx="1"/>
          </p:nvPr>
        </p:nvSpPr>
        <p:spPr/>
        <p:txBody>
          <a:bodyPr/>
          <a:lstStyle/>
          <a:p>
            <a:pPr marL="0" indent="0">
              <a:buNone/>
            </a:pPr>
            <a:r>
              <a:rPr lang="en-US" dirty="0"/>
              <a:t>Needs to adapt to the new storage model</a:t>
            </a:r>
          </a:p>
          <a:p>
            <a:pPr marL="0" indent="0">
              <a:buNone/>
            </a:pPr>
            <a:endParaRPr lang="en-US" dirty="0"/>
          </a:p>
          <a:p>
            <a:pPr marL="0" indent="0">
              <a:buNone/>
            </a:pPr>
            <a:r>
              <a:rPr lang="en-US" dirty="0"/>
              <a:t>Non-volatility changes the way operating system manage resources</a:t>
            </a:r>
          </a:p>
          <a:p>
            <a:pPr marL="457200" lvl="1" indent="0">
              <a:buNone/>
            </a:pPr>
            <a:r>
              <a:rPr lang="en-US" dirty="0"/>
              <a:t>Like crash recovery</a:t>
            </a:r>
          </a:p>
          <a:p>
            <a:pPr marL="457200" lvl="1" indent="0">
              <a:buNone/>
            </a:pPr>
            <a:r>
              <a:rPr lang="en-US" dirty="0"/>
              <a:t>Recall </a:t>
            </a:r>
            <a:r>
              <a:rPr lang="en-US" dirty="0" err="1"/>
              <a:t>fsck</a:t>
            </a:r>
            <a:endParaRPr lang="en-US" dirty="0"/>
          </a:p>
          <a:p>
            <a:pPr marL="457200" lvl="1" indent="0">
              <a:buNone/>
            </a:pPr>
            <a:endParaRPr lang="en-US" dirty="0"/>
          </a:p>
          <a:p>
            <a:pPr marL="57150" indent="0">
              <a:buNone/>
            </a:pPr>
            <a:r>
              <a:rPr lang="en-US" dirty="0"/>
              <a:t>Better I/O performance </a:t>
            </a:r>
          </a:p>
        </p:txBody>
      </p:sp>
    </p:spTree>
    <p:extLst>
      <p:ext uri="{BB962C8B-B14F-4D97-AF65-F5344CB8AC3E}">
        <p14:creationId xmlns:p14="http://schemas.microsoft.com/office/powerpoint/2010/main" val="14307072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1143000"/>
          </a:xfrm>
        </p:spPr>
        <p:txBody>
          <a:bodyPr/>
          <a:lstStyle/>
          <a:p>
            <a:r>
              <a:rPr lang="en-US" dirty="0"/>
              <a:t>Issue#8: Virtualization</a:t>
            </a:r>
          </a:p>
        </p:txBody>
      </p:sp>
    </p:spTree>
    <p:extLst>
      <p:ext uri="{BB962C8B-B14F-4D97-AF65-F5344CB8AC3E}">
        <p14:creationId xmlns:p14="http://schemas.microsoft.com/office/powerpoint/2010/main" val="7377634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1600200"/>
            <a:ext cx="8229600" cy="4525963"/>
          </a:xfrm>
        </p:spPr>
        <p:txBody>
          <a:bodyPr>
            <a:normAutofit/>
          </a:bodyPr>
          <a:lstStyle/>
          <a:p>
            <a:pPr marL="0" indent="0">
              <a:buNone/>
            </a:pPr>
            <a:r>
              <a:rPr lang="en-US" altLang="zh-CN" sz="3600" i="1" dirty="0">
                <a:solidFill>
                  <a:srgbClr val="0000FF"/>
                </a:solidFill>
              </a:rPr>
              <a:t>“Any problem in computer science can be solved with another level of indirection.” </a:t>
            </a:r>
          </a:p>
          <a:p>
            <a:pPr lvl="1"/>
            <a:endParaRPr lang="en-US" altLang="zh-CN" sz="3200" i="1" dirty="0"/>
          </a:p>
          <a:p>
            <a:pPr lvl="1"/>
            <a:r>
              <a:rPr lang="en-US" altLang="zh-CN" sz="3200" i="1" dirty="0"/>
              <a:t>David Wheeler in Butler Lampson’s 1992 ACM Turing Award speech. </a:t>
            </a:r>
            <a:endParaRPr lang="en-US" altLang="zh-CN" sz="3200" dirty="0">
              <a:solidFill>
                <a:srgbClr val="FF0000"/>
              </a:solidFill>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1026564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Concept of Virtualization</a:t>
            </a:r>
            <a:endParaRPr lang="ko-KR" altLang="en-US" dirty="0"/>
          </a:p>
        </p:txBody>
      </p:sp>
      <p:sp>
        <p:nvSpPr>
          <p:cNvPr id="3" name="내용 개체 틀 2"/>
          <p:cNvSpPr>
            <a:spLocks noGrp="1"/>
          </p:cNvSpPr>
          <p:nvPr>
            <p:ph idx="1"/>
          </p:nvPr>
        </p:nvSpPr>
        <p:spPr/>
        <p:txBody>
          <a:bodyPr>
            <a:normAutofit/>
          </a:bodyPr>
          <a:lstStyle/>
          <a:p>
            <a:pPr marL="0" indent="0">
              <a:buNone/>
            </a:pPr>
            <a:r>
              <a:rPr lang="en-US" altLang="ko-KR" sz="2400" dirty="0"/>
              <a:t>“Virtualization” refers to </a:t>
            </a:r>
            <a:r>
              <a:rPr lang="en-US" sz="2400" dirty="0"/>
              <a:t>the creation of a virtual machine </a:t>
            </a:r>
          </a:p>
          <a:p>
            <a:pPr marL="457200" lvl="1" indent="0">
              <a:buNone/>
            </a:pPr>
            <a:r>
              <a:rPr lang="en-US" sz="2000" dirty="0"/>
              <a:t>A virtual machine is a software implementation of a machine (i.e. a computer) that executes programs like a physical machine</a:t>
            </a:r>
          </a:p>
          <a:p>
            <a:pPr marL="0" indent="0">
              <a:buNone/>
            </a:pPr>
            <a:endParaRPr lang="en-US" altLang="ko-KR" dirty="0"/>
          </a:p>
          <a:p>
            <a:pPr marL="0" indent="0">
              <a:buNone/>
            </a:pPr>
            <a:endParaRPr lang="en-US" altLang="ko-KR" dirty="0"/>
          </a:p>
        </p:txBody>
      </p:sp>
      <p:pic>
        <p:nvPicPr>
          <p:cNvPr id="1026"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62050" y="3000373"/>
            <a:ext cx="3409950" cy="26955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29124" y="3000372"/>
            <a:ext cx="3429024" cy="2779515"/>
          </a:xfrm>
          <a:prstGeom prst="rect">
            <a:avLst/>
          </a:prstGeom>
          <a:noFill/>
          <a:ln w="9525">
            <a:noFill/>
            <a:miter lim="800000"/>
            <a:headEnd/>
            <a:tailEnd/>
          </a:ln>
          <a:effectLst/>
        </p:spPr>
      </p:pic>
      <p:sp>
        <p:nvSpPr>
          <p:cNvPr id="7" name="TextBox 6"/>
          <p:cNvSpPr txBox="1"/>
          <p:nvPr/>
        </p:nvSpPr>
        <p:spPr>
          <a:xfrm>
            <a:off x="5786446" y="6417254"/>
            <a:ext cx="3254417" cy="369332"/>
          </a:xfrm>
          <a:prstGeom prst="rect">
            <a:avLst/>
          </a:prstGeom>
          <a:noFill/>
        </p:spPr>
        <p:txBody>
          <a:bodyPr wrap="none" rtlCol="0">
            <a:spAutoFit/>
          </a:bodyPr>
          <a:lstStyle/>
          <a:p>
            <a:pPr lvl="1" algn="r"/>
            <a:r>
              <a:rPr lang="en-US" altLang="ko-KR" sz="900" dirty="0"/>
              <a:t> * “Virtualization in education”, IBM, 2007</a:t>
            </a:r>
            <a:endParaRPr lang="ko-KR" altLang="en-US" sz="900" dirty="0"/>
          </a:p>
          <a:p>
            <a:pPr algn="r">
              <a:buFont typeface="Arial" charset="0"/>
              <a:buChar char="•"/>
            </a:pPr>
            <a:r>
              <a:rPr lang="en-US" altLang="ko-KR" sz="900" dirty="0"/>
              <a:t>figures from: VMware white paper, virtualization overview</a:t>
            </a:r>
            <a:endParaRPr lang="ko-KR" altLang="en-US" sz="900" dirty="0"/>
          </a:p>
        </p:txBody>
      </p:sp>
      <p:sp>
        <p:nvSpPr>
          <p:cNvPr id="8" name="TextBox 7"/>
          <p:cNvSpPr txBox="1"/>
          <p:nvPr/>
        </p:nvSpPr>
        <p:spPr>
          <a:xfrm>
            <a:off x="1643042" y="5715017"/>
            <a:ext cx="2309415" cy="369332"/>
          </a:xfrm>
          <a:prstGeom prst="rect">
            <a:avLst/>
          </a:prstGeom>
          <a:noFill/>
        </p:spPr>
        <p:txBody>
          <a:bodyPr wrap="none" rtlCol="0">
            <a:spAutoFit/>
          </a:bodyPr>
          <a:lstStyle/>
          <a:p>
            <a:r>
              <a:rPr lang="en-US" altLang="ko-KR" dirty="0"/>
              <a:t>Before Virtualization</a:t>
            </a:r>
            <a:endParaRPr lang="ko-KR" altLang="en-US" dirty="0"/>
          </a:p>
        </p:txBody>
      </p:sp>
      <p:sp>
        <p:nvSpPr>
          <p:cNvPr id="9" name="TextBox 8"/>
          <p:cNvSpPr txBox="1"/>
          <p:nvPr/>
        </p:nvSpPr>
        <p:spPr>
          <a:xfrm>
            <a:off x="5134901" y="5715017"/>
            <a:ext cx="2151743" cy="369332"/>
          </a:xfrm>
          <a:prstGeom prst="rect">
            <a:avLst/>
          </a:prstGeom>
          <a:noFill/>
        </p:spPr>
        <p:txBody>
          <a:bodyPr wrap="none" rtlCol="0">
            <a:spAutoFit/>
          </a:bodyPr>
          <a:lstStyle/>
          <a:p>
            <a:r>
              <a:rPr lang="en-US" altLang="ko-KR" dirty="0"/>
              <a:t>After Virtualization</a:t>
            </a:r>
            <a:endParaRPr lang="ko-KR" altLang="en-US" dirty="0"/>
          </a:p>
        </p:txBody>
      </p:sp>
    </p:spTree>
    <p:extLst>
      <p:ext uri="{BB962C8B-B14F-4D97-AF65-F5344CB8AC3E}">
        <p14:creationId xmlns:p14="http://schemas.microsoft.com/office/powerpoint/2010/main" val="2243175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Why Virtualization ?</a:t>
            </a:r>
            <a:endParaRPr lang="ko-KR" altLang="en-US" dirty="0"/>
          </a:p>
        </p:txBody>
      </p:sp>
      <p:sp>
        <p:nvSpPr>
          <p:cNvPr id="3" name="내용 개체 틀 2"/>
          <p:cNvSpPr>
            <a:spLocks noGrp="1"/>
          </p:cNvSpPr>
          <p:nvPr>
            <p:ph idx="1"/>
          </p:nvPr>
        </p:nvSpPr>
        <p:spPr/>
        <p:txBody>
          <a:bodyPr>
            <a:normAutofit/>
          </a:bodyPr>
          <a:lstStyle/>
          <a:p>
            <a:pPr marL="342900" lvl="1" indent="-342900">
              <a:buFont typeface="Arial" pitchFamily="34" charset="0"/>
              <a:buChar char="•"/>
            </a:pPr>
            <a:r>
              <a:rPr lang="en-US" altLang="ko-KR" sz="2000" dirty="0"/>
              <a:t>Decoupling the operating systems from physical hardware supports</a:t>
            </a:r>
          </a:p>
          <a:p>
            <a:pPr lvl="1"/>
            <a:r>
              <a:rPr lang="en-US" sz="2000" dirty="0"/>
              <a:t>Maximum resource utilization</a:t>
            </a:r>
          </a:p>
          <a:p>
            <a:pPr lvl="2"/>
            <a:r>
              <a:rPr lang="en-US" sz="1800" dirty="0"/>
              <a:t>Multiple OS environments can co-exist on the same computer,  in strong isolation from each other</a:t>
            </a:r>
          </a:p>
          <a:p>
            <a:pPr lvl="2"/>
            <a:r>
              <a:rPr lang="en-US" sz="1800" dirty="0"/>
              <a:t>Server consolidation</a:t>
            </a:r>
          </a:p>
          <a:p>
            <a:pPr lvl="1"/>
            <a:r>
              <a:rPr lang="en-US" sz="2000" dirty="0"/>
              <a:t>Fault tolerance </a:t>
            </a:r>
          </a:p>
          <a:p>
            <a:pPr lvl="2"/>
            <a:r>
              <a:rPr lang="en-US" sz="1800" dirty="0"/>
              <a:t>Fault and migrate</a:t>
            </a:r>
          </a:p>
          <a:p>
            <a:pPr lvl="1"/>
            <a:r>
              <a:rPr lang="en-US" sz="2000" dirty="0"/>
              <a:t>Portability</a:t>
            </a:r>
          </a:p>
          <a:p>
            <a:pPr lvl="2"/>
            <a:r>
              <a:rPr lang="en-US" sz="1800" dirty="0"/>
              <a:t>Can use any OS</a:t>
            </a:r>
          </a:p>
          <a:p>
            <a:pPr lvl="1"/>
            <a:r>
              <a:rPr lang="en-US" sz="2000" dirty="0"/>
              <a:t>Manageability</a:t>
            </a:r>
          </a:p>
          <a:p>
            <a:pPr lvl="2"/>
            <a:r>
              <a:rPr lang="en-US" sz="1800" dirty="0"/>
              <a:t>Easy to maintain</a:t>
            </a:r>
          </a:p>
          <a:p>
            <a:endParaRPr lang="ko-KR" altLang="en-US" dirty="0"/>
          </a:p>
        </p:txBody>
      </p:sp>
    </p:spTree>
    <p:extLst>
      <p:ext uri="{BB962C8B-B14F-4D97-AF65-F5344CB8AC3E}">
        <p14:creationId xmlns:p14="http://schemas.microsoft.com/office/powerpoint/2010/main" val="42344457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0"/>
            <a:ext cx="8229600" cy="1143000"/>
          </a:xfrm>
        </p:spPr>
        <p:txBody>
          <a:bodyPr/>
          <a:lstStyle/>
          <a:p>
            <a:r>
              <a:rPr lang="en-US" altLang="zh-CN" dirty="0">
                <a:latin typeface="Times New Roman" charset="0"/>
                <a:ea typeface="SimSun" charset="0"/>
                <a:cs typeface="SimSun" charset="0"/>
              </a:rPr>
              <a:t>Why Virtualize?</a:t>
            </a:r>
          </a:p>
        </p:txBody>
      </p:sp>
      <p:sp>
        <p:nvSpPr>
          <p:cNvPr id="3" name="Content Placeholder 2"/>
          <p:cNvSpPr>
            <a:spLocks noGrp="1"/>
          </p:cNvSpPr>
          <p:nvPr>
            <p:ph idx="1"/>
          </p:nvPr>
        </p:nvSpPr>
        <p:spPr>
          <a:xfrm>
            <a:off x="304800" y="1174750"/>
            <a:ext cx="8839200" cy="5226050"/>
          </a:xfrm>
        </p:spPr>
        <p:txBody>
          <a:bodyPr>
            <a:normAutofit fontScale="92500" lnSpcReduction="10000"/>
          </a:bodyPr>
          <a:lstStyle/>
          <a:p>
            <a:pPr marL="0" indent="0" algn="l">
              <a:buNone/>
            </a:pPr>
            <a:r>
              <a:rPr lang="en-US" altLang="zh-CN" dirty="0">
                <a:latin typeface="Times New Roman" charset="0"/>
                <a:ea typeface="SimSun" charset="0"/>
                <a:cs typeface="SimSun" charset="0"/>
              </a:rPr>
              <a:t>Too many servers for too little work</a:t>
            </a:r>
          </a:p>
          <a:p>
            <a:pPr marL="0" indent="0">
              <a:buNone/>
            </a:pPr>
            <a:endParaRPr lang="en-US" altLang="zh-CN" dirty="0">
              <a:latin typeface="Times New Roman" charset="0"/>
              <a:ea typeface="SimSun" charset="0"/>
              <a:cs typeface="SimSun" charset="0"/>
            </a:endParaRPr>
          </a:p>
          <a:p>
            <a:pPr marL="0" indent="0" algn="l">
              <a:buNone/>
            </a:pPr>
            <a:endParaRPr lang="en-US" altLang="zh-CN" dirty="0">
              <a:latin typeface="Times New Roman" charset="0"/>
              <a:ea typeface="SimSun" charset="0"/>
              <a:cs typeface="SimSun" charset="0"/>
            </a:endParaRPr>
          </a:p>
          <a:p>
            <a:pPr marL="0" indent="0" algn="l">
              <a:buNone/>
            </a:pPr>
            <a:endParaRPr lang="en-US" altLang="zh-CN" dirty="0">
              <a:latin typeface="Times New Roman" charset="0"/>
              <a:ea typeface="SimSun" charset="0"/>
              <a:cs typeface="SimSun" charset="0"/>
            </a:endParaRPr>
          </a:p>
          <a:p>
            <a:pPr marL="0" indent="0" algn="l">
              <a:buNone/>
            </a:pPr>
            <a:endParaRPr lang="en-US" altLang="zh-CN" dirty="0">
              <a:latin typeface="Times New Roman" charset="0"/>
              <a:ea typeface="SimSun" charset="0"/>
              <a:cs typeface="SimSun" charset="0"/>
            </a:endParaRPr>
          </a:p>
          <a:p>
            <a:pPr marL="0" indent="0" algn="l">
              <a:buNone/>
            </a:pPr>
            <a:endParaRPr lang="en-US" altLang="zh-CN" dirty="0">
              <a:latin typeface="Times New Roman" charset="0"/>
              <a:ea typeface="SimSun" charset="0"/>
              <a:cs typeface="SimSun" charset="0"/>
            </a:endParaRPr>
          </a:p>
          <a:p>
            <a:pPr marL="0" indent="0" algn="l">
              <a:buNone/>
            </a:pPr>
            <a:r>
              <a:rPr lang="en-US" altLang="zh-CN" dirty="0">
                <a:latin typeface="Times New Roman" charset="0"/>
                <a:ea typeface="SimSun" charset="0"/>
                <a:cs typeface="SimSun" charset="0"/>
              </a:rPr>
              <a:t>High costs and infrastructure needs</a:t>
            </a:r>
          </a:p>
          <a:p>
            <a:pPr marL="457200" lvl="1" indent="0">
              <a:buNone/>
            </a:pPr>
            <a:r>
              <a:rPr lang="en-US" altLang="zh-CN" sz="2200" dirty="0">
                <a:latin typeface="Times New Roman" charset="0"/>
                <a:ea typeface="SimSun" charset="0"/>
                <a:cs typeface="SimSun" charset="0"/>
              </a:rPr>
              <a:t>Maintenance</a:t>
            </a:r>
          </a:p>
          <a:p>
            <a:pPr marL="457200" lvl="1" indent="0">
              <a:buNone/>
            </a:pPr>
            <a:r>
              <a:rPr lang="en-US" altLang="zh-CN" sz="2200" dirty="0">
                <a:latin typeface="Times New Roman" charset="0"/>
                <a:ea typeface="SimSun" charset="0"/>
                <a:cs typeface="SimSun" charset="0"/>
              </a:rPr>
              <a:t>Networking</a:t>
            </a:r>
          </a:p>
          <a:p>
            <a:pPr marL="457200" lvl="1" indent="0">
              <a:buNone/>
            </a:pPr>
            <a:r>
              <a:rPr lang="en-US" altLang="zh-CN" sz="2200" dirty="0">
                <a:latin typeface="Times New Roman" charset="0"/>
                <a:ea typeface="SimSun" charset="0"/>
                <a:cs typeface="SimSun" charset="0"/>
              </a:rPr>
              <a:t>Floor space</a:t>
            </a:r>
          </a:p>
          <a:p>
            <a:pPr marL="457200" lvl="1" indent="0">
              <a:buNone/>
            </a:pPr>
            <a:r>
              <a:rPr lang="en-US" altLang="zh-CN" sz="2200" dirty="0">
                <a:latin typeface="Times New Roman" charset="0"/>
                <a:ea typeface="SimSun" charset="0"/>
                <a:cs typeface="SimSun" charset="0"/>
              </a:rPr>
              <a:t>Cooling</a:t>
            </a:r>
          </a:p>
          <a:p>
            <a:pPr marL="457200" lvl="1" indent="0">
              <a:buNone/>
            </a:pPr>
            <a:r>
              <a:rPr lang="en-US" altLang="zh-CN" sz="2200" dirty="0">
                <a:latin typeface="Times New Roman" charset="0"/>
                <a:ea typeface="SimSun" charset="0"/>
                <a:cs typeface="SimSun" charset="0"/>
              </a:rPr>
              <a:t>Power</a:t>
            </a:r>
          </a:p>
          <a:p>
            <a:pPr marL="457200" lvl="1" indent="0">
              <a:buNone/>
            </a:pPr>
            <a:r>
              <a:rPr lang="en-US" altLang="zh-CN" sz="2200" dirty="0">
                <a:latin typeface="Times New Roman" charset="0"/>
                <a:ea typeface="SimSun" charset="0"/>
                <a:cs typeface="SimSun" charset="0"/>
              </a:rPr>
              <a:t>Disaster Recovery</a:t>
            </a:r>
          </a:p>
          <a:p>
            <a:pPr marL="457200" lvl="1" indent="0">
              <a:buNone/>
            </a:pPr>
            <a:endParaRPr lang="en-US" altLang="zh-CN" dirty="0">
              <a:latin typeface="Times New Roman" charset="0"/>
              <a:ea typeface="SimSun" charset="0"/>
              <a:cs typeface="SimSun" charset="0"/>
            </a:endParaRPr>
          </a:p>
          <a:p>
            <a:pPr marL="0" indent="0" algn="l">
              <a:buNone/>
            </a:pPr>
            <a:endParaRPr lang="zh-CN" altLang="en-US" dirty="0">
              <a:latin typeface="Times New Roman" charset="0"/>
              <a:ea typeface="SimSun" charset="0"/>
              <a:cs typeface="SimSun" charset="0"/>
            </a:endParaRPr>
          </a:p>
        </p:txBody>
      </p:sp>
      <p:pic>
        <p:nvPicPr>
          <p:cNvPr id="12292" name="Picture 4" descr="cpu"/>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2138" y="1693863"/>
            <a:ext cx="7558087" cy="1912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08725" y="4386263"/>
            <a:ext cx="2009775" cy="2116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67388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blinds(horizontal)">
                                      <p:cBhvr>
                                        <p:cTn id="10" dur="500"/>
                                        <p:tgtEl>
                                          <p:spTgt spid="3">
                                            <p:txEl>
                                              <p:pRg st="6" end="6"/>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blinds(horizontal)">
                                      <p:cBhvr>
                                        <p:cTn id="15" dur="500"/>
                                        <p:tgtEl>
                                          <p:spTgt spid="3">
                                            <p:txEl>
                                              <p:pRg st="7" end="7"/>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blinds(horizontal)">
                                      <p:cBhvr>
                                        <p:cTn id="18" dur="500"/>
                                        <p:tgtEl>
                                          <p:spTgt spid="3">
                                            <p:txEl>
                                              <p:pRg st="8" end="8"/>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blinds(horizontal)">
                                      <p:cBhvr>
                                        <p:cTn id="21" dur="500"/>
                                        <p:tgtEl>
                                          <p:spTgt spid="3">
                                            <p:txEl>
                                              <p:pRg st="9" end="9"/>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blinds(horizontal)">
                                      <p:cBhvr>
                                        <p:cTn id="24" dur="500"/>
                                        <p:tgtEl>
                                          <p:spTgt spid="3">
                                            <p:txEl>
                                              <p:pRg st="10" end="10"/>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blinds(horizontal)">
                                      <p:cBhvr>
                                        <p:cTn id="27" dur="500"/>
                                        <p:tgtEl>
                                          <p:spTgt spid="3">
                                            <p:txEl>
                                              <p:pRg st="11" end="11"/>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
                                            <p:txEl>
                                              <p:pRg st="12" end="12"/>
                                            </p:txEl>
                                          </p:spTgt>
                                        </p:tgtEl>
                                        <p:attrNameLst>
                                          <p:attrName>style.visibility</p:attrName>
                                        </p:attrNameLst>
                                      </p:cBhvr>
                                      <p:to>
                                        <p:strVal val="visible"/>
                                      </p:to>
                                    </p:set>
                                    <p:animEffect transition="in" filter="blinds(horizontal)">
                                      <p:cBhvr>
                                        <p:cTn id="30" dur="500"/>
                                        <p:tgtEl>
                                          <p:spTgt spid="3">
                                            <p:txEl>
                                              <p:pRg st="12" end="12"/>
                                            </p:txEl>
                                          </p:spTgt>
                                        </p:tgtEl>
                                      </p:cBhvr>
                                    </p:animEffect>
                                  </p:childTnLst>
                                </p:cTn>
                              </p:par>
                              <p:par>
                                <p:cTn id="31" presetID="3" presetClass="exit" presetSubtype="10" fill="hold" nodeType="withEffect">
                                  <p:stCondLst>
                                    <p:cond delay="0"/>
                                  </p:stCondLst>
                                  <p:childTnLst>
                                    <p:animEffect transition="out" filter="blinds(horizontal)">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381000"/>
            <a:ext cx="7772400" cy="1143000"/>
          </a:xfrm>
        </p:spPr>
        <p:txBody>
          <a:bodyPr>
            <a:normAutofit fontScale="90000"/>
          </a:bodyPr>
          <a:lstStyle/>
          <a:p>
            <a:r>
              <a:rPr lang="en-US" dirty="0"/>
              <a:t>Virtualization is Essentially Another Layer of OS</a:t>
            </a:r>
          </a:p>
        </p:txBody>
      </p:sp>
      <p:sp>
        <p:nvSpPr>
          <p:cNvPr id="7171" name="Rectangle 3"/>
          <p:cNvSpPr>
            <a:spLocks noGrp="1" noChangeArrowheads="1"/>
          </p:cNvSpPr>
          <p:nvPr>
            <p:ph type="body" idx="1"/>
          </p:nvPr>
        </p:nvSpPr>
        <p:spPr>
          <a:xfrm>
            <a:off x="533400" y="1905000"/>
            <a:ext cx="8001000" cy="609600"/>
          </a:xfrm>
        </p:spPr>
        <p:txBody>
          <a:bodyPr>
            <a:normAutofit fontScale="85000" lnSpcReduction="10000"/>
          </a:bodyPr>
          <a:lstStyle/>
          <a:p>
            <a:pPr marL="0" indent="0">
              <a:lnSpc>
                <a:spcPct val="90000"/>
              </a:lnSpc>
              <a:buNone/>
            </a:pPr>
            <a:r>
              <a:rPr lang="en-US" sz="2800" dirty="0"/>
              <a:t>How does the process and OS use hardware resources?</a:t>
            </a:r>
          </a:p>
        </p:txBody>
      </p:sp>
      <p:graphicFrame>
        <p:nvGraphicFramePr>
          <p:cNvPr id="7304" name="Group 136"/>
          <p:cNvGraphicFramePr>
            <a:graphicFrameLocks noGrp="1"/>
          </p:cNvGraphicFramePr>
          <p:nvPr>
            <p:extLst>
              <p:ext uri="{D42A27DB-BD31-4B8C-83A1-F6EECF244321}">
                <p14:modId xmlns:p14="http://schemas.microsoft.com/office/powerpoint/2010/main" val="2270957522"/>
              </p:ext>
            </p:extLst>
          </p:nvPr>
        </p:nvGraphicFramePr>
        <p:xfrm>
          <a:off x="381000" y="2819400"/>
          <a:ext cx="8534400" cy="3870960"/>
        </p:xfrm>
        <a:graphic>
          <a:graphicData uri="http://schemas.openxmlformats.org/drawingml/2006/table">
            <a:tbl>
              <a:tblPr>
                <a:tableStyleId>{9D7B26C5-4107-4FEC-AEDC-1716B250A1EF}</a:tableStyleId>
              </a:tblPr>
              <a:tblGrid>
                <a:gridCol w="1981200">
                  <a:extLst>
                    <a:ext uri="{9D8B030D-6E8A-4147-A177-3AD203B41FA5}">
                      <a16:colId xmlns:a16="http://schemas.microsoft.com/office/drawing/2014/main" val="20000"/>
                    </a:ext>
                  </a:extLst>
                </a:gridCol>
                <a:gridCol w="3033713">
                  <a:extLst>
                    <a:ext uri="{9D8B030D-6E8A-4147-A177-3AD203B41FA5}">
                      <a16:colId xmlns:a16="http://schemas.microsoft.com/office/drawing/2014/main" val="20001"/>
                    </a:ext>
                  </a:extLst>
                </a:gridCol>
                <a:gridCol w="3519487">
                  <a:extLst>
                    <a:ext uri="{9D8B030D-6E8A-4147-A177-3AD203B41FA5}">
                      <a16:colId xmlns:a16="http://schemas.microsoft.com/office/drawing/2014/main" val="20002"/>
                    </a:ext>
                  </a:extLst>
                </a:gridCol>
              </a:tblGrid>
              <a:tr h="5048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horzOverflow="overflow">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u="none" strike="noStrike" cap="none" normalizeH="0" baseline="0" dirty="0">
                          <a:ln>
                            <a:noFill/>
                          </a:ln>
                          <a:effectLst/>
                        </a:rPr>
                        <a:t>process</a:t>
                      </a:r>
                      <a:endParaRPr kumimoji="0" lang="en-US" sz="2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horzOverflow="overflow">
                    <a:solidFill>
                      <a:srgbClr val="00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u="none" strike="noStrike" cap="none" normalizeH="0" baseline="0" dirty="0">
                          <a:ln>
                            <a:noFill/>
                          </a:ln>
                          <a:effectLst/>
                        </a:rPr>
                        <a:t>OS</a:t>
                      </a:r>
                      <a:endParaRPr kumimoji="0" lang="en-US" sz="2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horzOverflow="overflow">
                    <a:solidFill>
                      <a:srgbClr val="00CCFF"/>
                    </a:solidFill>
                  </a:tcPr>
                </a:tc>
                <a:extLst>
                  <a:ext uri="{0D108BD9-81ED-4DB2-BD59-A6C34878D82A}">
                    <a16:rowId xmlns:a16="http://schemas.microsoft.com/office/drawing/2014/main" val="10000"/>
                  </a:ext>
                </a:extLst>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u="none" strike="noStrike" cap="none" normalizeH="0" baseline="0">
                          <a:ln>
                            <a:noFill/>
                          </a:ln>
                          <a:effectLst/>
                        </a:rPr>
                        <a:t>CPU</a:t>
                      </a:r>
                      <a:endParaRPr kumimoji="0" lang="en-US" sz="2800" b="0" i="0" u="none" strike="noStrike" cap="none" normalizeH="0" baseline="0">
                        <a:ln>
                          <a:noFill/>
                        </a:ln>
                        <a:solidFill>
                          <a:srgbClr val="DC2B24"/>
                        </a:solidFill>
                        <a:effectLst/>
                        <a:latin typeface="Arial" charset="0"/>
                        <a:ea typeface="ＭＳ Ｐゴシック" charset="0"/>
                        <a:cs typeface="ＭＳ Ｐゴシック"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u="none" strike="noStrike" cap="none" normalizeH="0" baseline="0" dirty="0">
                          <a:ln>
                            <a:noFill/>
                          </a:ln>
                          <a:effectLst/>
                        </a:rPr>
                        <a:t>Non-privileged registers and instructions</a:t>
                      </a:r>
                      <a:endParaRPr kumimoji="0" lang="en-US" sz="2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u="none" strike="noStrike" cap="none" normalizeH="0" baseline="0" dirty="0">
                          <a:ln>
                            <a:noFill/>
                          </a:ln>
                          <a:effectLst/>
                        </a:rPr>
                        <a:t>+Privileged registers and instructions</a:t>
                      </a:r>
                      <a:endParaRPr kumimoji="0" lang="en-US" sz="2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horzOverflow="overflow"/>
                </a:tc>
                <a:extLst>
                  <a:ext uri="{0D108BD9-81ED-4DB2-BD59-A6C34878D82A}">
                    <a16:rowId xmlns:a16="http://schemas.microsoft.com/office/drawing/2014/main" val="10001"/>
                  </a:ext>
                </a:extLst>
              </a:tr>
              <a:tr h="5048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u="none" strike="noStrike" cap="none" normalizeH="0" baseline="0">
                          <a:ln>
                            <a:noFill/>
                          </a:ln>
                          <a:effectLst/>
                        </a:rPr>
                        <a:t>memory</a:t>
                      </a:r>
                      <a:endParaRPr kumimoji="0" lang="en-US" sz="2800" b="0" i="0" u="none" strike="noStrike" cap="none" normalizeH="0" baseline="0">
                        <a:ln>
                          <a:noFill/>
                        </a:ln>
                        <a:solidFill>
                          <a:srgbClr val="DC2B24"/>
                        </a:solidFill>
                        <a:effectLst/>
                        <a:latin typeface="Arial" charset="0"/>
                        <a:ea typeface="ＭＳ Ｐゴシック" charset="0"/>
                        <a:cs typeface="ＭＳ Ｐゴシック"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u="none" strike="noStrike" cap="none" normalizeH="0" baseline="0">
                          <a:ln>
                            <a:noFill/>
                          </a:ln>
                          <a:effectLst/>
                        </a:rPr>
                        <a:t>Virtual memory</a:t>
                      </a:r>
                      <a:endParaRPr kumimoji="0" lang="en-US" sz="2800" b="0" i="0" u="none" strike="noStrike" cap="none" normalizeH="0" baseline="0">
                        <a:ln>
                          <a:noFill/>
                        </a:ln>
                        <a:solidFill>
                          <a:schemeClr val="tx1"/>
                        </a:solidFill>
                        <a:effectLst/>
                        <a:latin typeface="Arial" charset="0"/>
                        <a:ea typeface="ＭＳ Ｐゴシック" charset="0"/>
                        <a:cs typeface="ＭＳ Ｐゴシック"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u="none" strike="noStrike" cap="none" normalizeH="0" baseline="0">
                          <a:ln>
                            <a:noFill/>
                          </a:ln>
                          <a:effectLst/>
                        </a:rPr>
                        <a:t>+Physical memory </a:t>
                      </a:r>
                      <a:endParaRPr kumimoji="0" lang="en-US" sz="2800" b="0" i="0" u="none" strike="noStrike" cap="none" normalizeH="0" baseline="0">
                        <a:ln>
                          <a:noFill/>
                        </a:ln>
                        <a:solidFill>
                          <a:schemeClr val="tx1"/>
                        </a:solidFill>
                        <a:effectLst/>
                        <a:latin typeface="Arial" charset="0"/>
                        <a:ea typeface="ＭＳ Ｐゴシック" charset="0"/>
                        <a:cs typeface="ＭＳ Ｐゴシック" charset="0"/>
                      </a:endParaRPr>
                    </a:p>
                  </a:txBody>
                  <a:tcPr horzOverflow="overflow"/>
                </a:tc>
                <a:extLst>
                  <a:ext uri="{0D108BD9-81ED-4DB2-BD59-A6C34878D82A}">
                    <a16:rowId xmlns:a16="http://schemas.microsoft.com/office/drawing/2014/main" val="10002"/>
                  </a:ext>
                </a:extLst>
              </a:tr>
              <a:tr h="5048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u="none" strike="noStrike" cap="none" normalizeH="0" baseline="0">
                          <a:ln>
                            <a:noFill/>
                          </a:ln>
                          <a:effectLst/>
                        </a:rPr>
                        <a:t>exceptions</a:t>
                      </a:r>
                      <a:endParaRPr kumimoji="0" lang="en-US" sz="2800" b="0" i="0" u="none" strike="noStrike" cap="none" normalizeH="0" baseline="0">
                        <a:ln>
                          <a:noFill/>
                        </a:ln>
                        <a:solidFill>
                          <a:srgbClr val="DC2B24"/>
                        </a:solidFill>
                        <a:effectLst/>
                        <a:latin typeface="Arial" charset="0"/>
                        <a:ea typeface="ＭＳ Ｐゴシック" charset="0"/>
                        <a:cs typeface="ＭＳ Ｐゴシック"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u="none" strike="noStrike" cap="none" normalizeH="0" baseline="0">
                          <a:ln>
                            <a:noFill/>
                          </a:ln>
                          <a:effectLst/>
                        </a:rPr>
                        <a:t>Signals, errors</a:t>
                      </a:r>
                      <a:endParaRPr kumimoji="0" lang="en-US" sz="2800" b="0" i="0" u="none" strike="noStrike" cap="none" normalizeH="0" baseline="0">
                        <a:ln>
                          <a:noFill/>
                        </a:ln>
                        <a:solidFill>
                          <a:schemeClr val="tx1"/>
                        </a:solidFill>
                        <a:effectLst/>
                        <a:latin typeface="Arial" charset="0"/>
                        <a:ea typeface="ＭＳ Ｐゴシック" charset="0"/>
                        <a:cs typeface="ＭＳ Ｐゴシック"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u="none" strike="noStrike" cap="none" normalizeH="0" baseline="0">
                          <a:ln>
                            <a:noFill/>
                          </a:ln>
                          <a:effectLst/>
                        </a:rPr>
                        <a:t>+Traps, interrupts</a:t>
                      </a:r>
                      <a:endParaRPr kumimoji="0" lang="en-US" sz="2800" b="0" i="0" u="none" strike="noStrike" cap="none" normalizeH="0" baseline="0">
                        <a:ln>
                          <a:noFill/>
                        </a:ln>
                        <a:solidFill>
                          <a:schemeClr val="tx1"/>
                        </a:solidFill>
                        <a:effectLst/>
                        <a:latin typeface="Arial" charset="0"/>
                        <a:ea typeface="ＭＳ Ｐゴシック" charset="0"/>
                        <a:cs typeface="ＭＳ Ｐゴシック" charset="0"/>
                      </a:endParaRPr>
                    </a:p>
                  </a:txBody>
                  <a:tcPr horzOverflow="overflow"/>
                </a:tc>
                <a:extLst>
                  <a:ext uri="{0D108BD9-81ED-4DB2-BD59-A6C34878D82A}">
                    <a16:rowId xmlns:a16="http://schemas.microsoft.com/office/drawing/2014/main" val="10003"/>
                  </a:ext>
                </a:extLst>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u="none" strike="noStrike" cap="none" normalizeH="0" baseline="0" dirty="0">
                          <a:ln>
                            <a:noFill/>
                          </a:ln>
                          <a:effectLst/>
                        </a:rPr>
                        <a:t>I/O</a:t>
                      </a:r>
                      <a:endParaRPr kumimoji="0" lang="en-US" sz="2800" b="0" i="0" u="none" strike="noStrike" cap="none" normalizeH="0" baseline="0" dirty="0">
                        <a:ln>
                          <a:noFill/>
                        </a:ln>
                        <a:solidFill>
                          <a:srgbClr val="DC2B24"/>
                        </a:solidFill>
                        <a:effectLst/>
                        <a:latin typeface="Arial" charset="0"/>
                        <a:ea typeface="ＭＳ Ｐゴシック" charset="0"/>
                        <a:cs typeface="ＭＳ Ｐゴシック"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u="none" strike="noStrike" cap="none" normalizeH="0" baseline="0">
                          <a:ln>
                            <a:noFill/>
                          </a:ln>
                          <a:effectLst/>
                        </a:rPr>
                        <a:t>File system</a:t>
                      </a:r>
                      <a:endParaRPr kumimoji="0" lang="en-US" sz="2800" b="0" i="0" u="none" strike="noStrike" cap="none" normalizeH="0" baseline="0">
                        <a:ln>
                          <a:noFill/>
                        </a:ln>
                        <a:solidFill>
                          <a:schemeClr val="tx1"/>
                        </a:solidFill>
                        <a:effectLst/>
                        <a:latin typeface="Arial" charset="0"/>
                        <a:ea typeface="ＭＳ Ｐゴシック" charset="0"/>
                        <a:cs typeface="ＭＳ Ｐゴシック"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u="none" strike="noStrike" cap="none" normalizeH="0" baseline="0" dirty="0">
                          <a:ln>
                            <a:noFill/>
                          </a:ln>
                          <a:effectLst/>
                        </a:rPr>
                        <a:t>Programmed I/O, DMA, interrupts</a:t>
                      </a:r>
                      <a:endParaRPr kumimoji="0" lang="en-US" sz="28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horzOverflow="overflow"/>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1232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E5D98-8ABA-C146-87EA-4479DD9A9B66}"/>
              </a:ext>
            </a:extLst>
          </p:cNvPr>
          <p:cNvSpPr>
            <a:spLocks noGrp="1"/>
          </p:cNvSpPr>
          <p:nvPr>
            <p:ph type="title"/>
          </p:nvPr>
        </p:nvSpPr>
        <p:spPr>
          <a:xfrm>
            <a:off x="430925" y="0"/>
            <a:ext cx="8276958" cy="1240220"/>
          </a:xfrm>
        </p:spPr>
        <p:txBody>
          <a:bodyPr>
            <a:normAutofit fontScale="90000"/>
          </a:bodyPr>
          <a:lstStyle/>
          <a:p>
            <a:r>
              <a:rPr lang="zh-CN" altLang="en-US" dirty="0"/>
              <a:t>业界：操作系统从“免费”走向收费，</a:t>
            </a:r>
            <a:br>
              <a:rPr lang="en-US" altLang="zh-CN" dirty="0"/>
            </a:br>
            <a:r>
              <a:rPr lang="zh-CN" altLang="en-US" dirty="0"/>
              <a:t>从开放走向“封闭”</a:t>
            </a:r>
            <a:endParaRPr lang="en-US" dirty="0"/>
          </a:p>
        </p:txBody>
      </p:sp>
      <p:sp>
        <p:nvSpPr>
          <p:cNvPr id="3" name="Content Placeholder 2">
            <a:extLst>
              <a:ext uri="{FF2B5EF4-FFF2-40B4-BE49-F238E27FC236}">
                <a16:creationId xmlns:a16="http://schemas.microsoft.com/office/drawing/2014/main" id="{DFCF905D-E6BE-C74E-B903-373780E3DFEA}"/>
              </a:ext>
            </a:extLst>
          </p:cNvPr>
          <p:cNvSpPr>
            <a:spLocks noGrp="1"/>
          </p:cNvSpPr>
          <p:nvPr>
            <p:ph idx="1"/>
          </p:nvPr>
        </p:nvSpPr>
        <p:spPr>
          <a:xfrm>
            <a:off x="430925" y="1295400"/>
            <a:ext cx="8084426" cy="4881563"/>
          </a:xfrm>
        </p:spPr>
        <p:txBody>
          <a:bodyPr>
            <a:normAutofit fontScale="92500" lnSpcReduction="20000"/>
          </a:bodyPr>
          <a:lstStyle/>
          <a:p>
            <a:r>
              <a:rPr lang="zh-CN" altLang="en-US" dirty="0"/>
              <a:t>例子</a:t>
            </a:r>
            <a:r>
              <a:rPr lang="en-US" altLang="zh-CN" dirty="0"/>
              <a:t>1</a:t>
            </a:r>
            <a:r>
              <a:rPr lang="zh-CN" altLang="en-US" dirty="0"/>
              <a:t>：</a:t>
            </a:r>
            <a:r>
              <a:rPr lang="en-US" altLang="zh-CN" dirty="0"/>
              <a:t>Google</a:t>
            </a:r>
            <a:r>
              <a:rPr lang="zh-CN" altLang="en-US" dirty="0"/>
              <a:t>正式对欧盟区域的</a:t>
            </a:r>
            <a:r>
              <a:rPr lang="en-US" altLang="zh-CN" dirty="0"/>
              <a:t>Android</a:t>
            </a:r>
            <a:r>
              <a:rPr lang="zh-CN" altLang="en-US" dirty="0"/>
              <a:t>进行收费，初步高达</a:t>
            </a:r>
            <a:r>
              <a:rPr lang="en-US" altLang="zh-CN" dirty="0"/>
              <a:t>40</a:t>
            </a:r>
            <a:r>
              <a:rPr lang="zh-CN" altLang="en-US" dirty="0"/>
              <a:t>美元每设备</a:t>
            </a:r>
            <a:endParaRPr lang="en-US" altLang="zh-CN" dirty="0"/>
          </a:p>
          <a:p>
            <a:endParaRPr lang="en-US" dirty="0"/>
          </a:p>
          <a:p>
            <a:endParaRPr lang="en-US" dirty="0"/>
          </a:p>
          <a:p>
            <a:endParaRPr lang="en-US" dirty="0"/>
          </a:p>
          <a:p>
            <a:r>
              <a:rPr lang="zh-CN" altLang="en-US" dirty="0"/>
              <a:t>例子</a:t>
            </a:r>
            <a:r>
              <a:rPr lang="en-US" altLang="zh-CN" dirty="0"/>
              <a:t>2</a:t>
            </a:r>
            <a:r>
              <a:rPr lang="zh-CN" altLang="en-US" dirty="0"/>
              <a:t>：</a:t>
            </a:r>
            <a:r>
              <a:rPr lang="en-US" altLang="zh-CN" dirty="0"/>
              <a:t>IBM 340</a:t>
            </a:r>
            <a:r>
              <a:rPr lang="zh-CN" altLang="en-US" dirty="0"/>
              <a:t>亿美元收购</a:t>
            </a:r>
            <a:r>
              <a:rPr lang="en-US" altLang="zh-CN" dirty="0"/>
              <a:t>RedHat</a:t>
            </a:r>
            <a:r>
              <a:rPr lang="zh-CN" altLang="en-US" dirty="0"/>
              <a:t>，构筑其云计算竞争力</a:t>
            </a:r>
            <a:endParaRPr lang="en-US" altLang="zh-CN" dirty="0"/>
          </a:p>
          <a:p>
            <a:endParaRPr lang="en-US" dirty="0"/>
          </a:p>
          <a:p>
            <a:pPr marL="0" indent="0">
              <a:buNone/>
            </a:pPr>
            <a:endParaRPr lang="en-US" dirty="0"/>
          </a:p>
          <a:p>
            <a:endParaRPr lang="en-US" altLang="zh-CN" dirty="0"/>
          </a:p>
          <a:p>
            <a:r>
              <a:rPr lang="zh-CN" altLang="en-US" dirty="0"/>
              <a:t>例子</a:t>
            </a:r>
            <a:r>
              <a:rPr lang="en-US" altLang="zh-CN" dirty="0"/>
              <a:t>3</a:t>
            </a:r>
            <a:r>
              <a:rPr lang="zh-CN" altLang="en-US" dirty="0"/>
              <a:t>：谷歌投入</a:t>
            </a:r>
            <a:r>
              <a:rPr lang="en-US" altLang="zh-CN" dirty="0"/>
              <a:t>600+</a:t>
            </a:r>
            <a:r>
              <a:rPr lang="zh-CN" altLang="en-US" dirty="0"/>
              <a:t>人力数十亿美元研发自研</a:t>
            </a:r>
            <a:r>
              <a:rPr lang="en-US" altLang="zh-CN" dirty="0"/>
              <a:t>OS</a:t>
            </a:r>
            <a:r>
              <a:rPr lang="zh-CN" altLang="en-US" dirty="0"/>
              <a:t> </a:t>
            </a:r>
            <a:r>
              <a:rPr lang="en-US" altLang="zh-CN" dirty="0"/>
              <a:t>Fuchsia</a:t>
            </a:r>
            <a:r>
              <a:rPr lang="zh-CN" altLang="en-US" dirty="0"/>
              <a:t> </a:t>
            </a:r>
            <a:endParaRPr lang="en-US" dirty="0"/>
          </a:p>
        </p:txBody>
      </p:sp>
      <p:pic>
        <p:nvPicPr>
          <p:cNvPr id="5" name="Picture 4">
            <a:extLst>
              <a:ext uri="{FF2B5EF4-FFF2-40B4-BE49-F238E27FC236}">
                <a16:creationId xmlns:a16="http://schemas.microsoft.com/office/drawing/2014/main" id="{F79E314B-EF1F-0A47-950F-F33994D2491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15665" y="1916425"/>
            <a:ext cx="5513540" cy="1253490"/>
          </a:xfrm>
          <a:prstGeom prst="rect">
            <a:avLst/>
          </a:prstGeom>
        </p:spPr>
      </p:pic>
      <p:pic>
        <p:nvPicPr>
          <p:cNvPr id="7" name="Picture 6">
            <a:extLst>
              <a:ext uri="{FF2B5EF4-FFF2-40B4-BE49-F238E27FC236}">
                <a16:creationId xmlns:a16="http://schemas.microsoft.com/office/drawing/2014/main" id="{B6B6B474-96FE-7649-8265-91342E8697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517" y="3829710"/>
            <a:ext cx="7966364" cy="789575"/>
          </a:xfrm>
          <a:prstGeom prst="rect">
            <a:avLst/>
          </a:prstGeom>
        </p:spPr>
      </p:pic>
      <p:pic>
        <p:nvPicPr>
          <p:cNvPr id="9" name="Picture 8">
            <a:extLst>
              <a:ext uri="{FF2B5EF4-FFF2-40B4-BE49-F238E27FC236}">
                <a16:creationId xmlns:a16="http://schemas.microsoft.com/office/drawing/2014/main" id="{10CE6D68-17B5-3F43-BB4E-D3320D7976D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9400" y="5473548"/>
            <a:ext cx="2514599" cy="1372420"/>
          </a:xfrm>
          <a:prstGeom prst="rect">
            <a:avLst/>
          </a:prstGeom>
        </p:spPr>
      </p:pic>
    </p:spTree>
    <p:extLst>
      <p:ext uri="{BB962C8B-B14F-4D97-AF65-F5344CB8AC3E}">
        <p14:creationId xmlns:p14="http://schemas.microsoft.com/office/powerpoint/2010/main" val="36040101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TW" dirty="0"/>
              <a:t>Outline</a:t>
            </a:r>
            <a:endParaRPr lang="zh-TW" altLang="en-US" dirty="0"/>
          </a:p>
        </p:txBody>
      </p:sp>
      <p:sp>
        <p:nvSpPr>
          <p:cNvPr id="3" name="内容占位符 2"/>
          <p:cNvSpPr>
            <a:spLocks noGrp="1"/>
          </p:cNvSpPr>
          <p:nvPr>
            <p:ph idx="1"/>
          </p:nvPr>
        </p:nvSpPr>
        <p:spPr/>
        <p:txBody>
          <a:bodyPr/>
          <a:lstStyle/>
          <a:p>
            <a:pPr marL="0" indent="0">
              <a:buNone/>
            </a:pPr>
            <a:r>
              <a:rPr lang="en-US" altLang="zh-TW" dirty="0"/>
              <a:t>Why we study OS?</a:t>
            </a:r>
          </a:p>
          <a:p>
            <a:pPr marL="0" indent="0">
              <a:buNone/>
            </a:pPr>
            <a:endParaRPr lang="en-US" altLang="zh-TW" dirty="0"/>
          </a:p>
          <a:p>
            <a:pPr marL="0" indent="0">
              <a:buNone/>
            </a:pPr>
            <a:r>
              <a:rPr lang="en-US" altLang="zh-TW" dirty="0"/>
              <a:t>8 problems of OS</a:t>
            </a:r>
            <a:endParaRPr lang="zh-CN" altLang="en-US" dirty="0"/>
          </a:p>
          <a:p>
            <a:pPr marL="0" indent="0">
              <a:buNone/>
            </a:pPr>
            <a:endParaRPr lang="zh-CN" altLang="en-US" dirty="0"/>
          </a:p>
          <a:p>
            <a:pPr marL="0" indent="0">
              <a:buNone/>
            </a:pPr>
            <a:r>
              <a:rPr lang="en-US" altLang="zh-TW" dirty="0">
                <a:solidFill>
                  <a:srgbClr val="FF0000"/>
                </a:solidFill>
              </a:rPr>
              <a:t>Course information</a:t>
            </a:r>
          </a:p>
          <a:p>
            <a:pPr marL="0" indent="0">
              <a:buNone/>
            </a:pPr>
            <a:endParaRPr lang="en-US" altLang="zh-TW" dirty="0">
              <a:solidFill>
                <a:srgbClr val="FF0000"/>
              </a:solidFill>
            </a:endParaRPr>
          </a:p>
        </p:txBody>
      </p:sp>
    </p:spTree>
    <p:extLst>
      <p:ext uri="{BB962C8B-B14F-4D97-AF65-F5344CB8AC3E}">
        <p14:creationId xmlns:p14="http://schemas.microsoft.com/office/powerpoint/2010/main" val="31641494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TW" dirty="0"/>
              <a:t>Faculty Information</a:t>
            </a:r>
            <a:endParaRPr lang="zh-TW" altLang="en-US" dirty="0"/>
          </a:p>
        </p:txBody>
      </p:sp>
      <p:sp>
        <p:nvSpPr>
          <p:cNvPr id="3" name="内容占位符 2"/>
          <p:cNvSpPr>
            <a:spLocks noGrp="1"/>
          </p:cNvSpPr>
          <p:nvPr>
            <p:ph idx="1"/>
          </p:nvPr>
        </p:nvSpPr>
        <p:spPr>
          <a:xfrm>
            <a:off x="457200" y="1600200"/>
            <a:ext cx="8229600" cy="4953000"/>
          </a:xfrm>
        </p:spPr>
        <p:txBody>
          <a:bodyPr>
            <a:normAutofit lnSpcReduction="10000"/>
          </a:bodyPr>
          <a:lstStyle/>
          <a:p>
            <a:pPr marL="0" indent="0">
              <a:buNone/>
            </a:pPr>
            <a:r>
              <a:rPr lang="en-GB" dirty="0">
                <a:solidFill>
                  <a:srgbClr val="000000"/>
                </a:solidFill>
                <a:latin typeface="Arial" charset="0"/>
                <a:ea typeface="宋体" charset="-122"/>
              </a:rPr>
              <a:t>Instructor</a:t>
            </a:r>
          </a:p>
          <a:p>
            <a:pPr marL="457200" lvl="1" indent="0">
              <a:buNone/>
            </a:pPr>
            <a:r>
              <a:rPr lang="en-US" altLang="zh-CN" dirty="0">
                <a:solidFill>
                  <a:srgbClr val="000000"/>
                </a:solidFill>
                <a:latin typeface="Arial" charset="0"/>
                <a:ea typeface="宋体" charset="-122"/>
              </a:rPr>
              <a:t>CHEN</a:t>
            </a:r>
            <a:r>
              <a:rPr lang="zh-CN" altLang="en-US" dirty="0">
                <a:solidFill>
                  <a:srgbClr val="000000"/>
                </a:solidFill>
                <a:latin typeface="Arial" charset="0"/>
                <a:ea typeface="宋体" charset="-122"/>
              </a:rPr>
              <a:t> </a:t>
            </a:r>
            <a:r>
              <a:rPr lang="en-US" altLang="zh-CN" dirty="0" err="1">
                <a:solidFill>
                  <a:srgbClr val="000000"/>
                </a:solidFill>
                <a:latin typeface="Arial" charset="0"/>
                <a:ea typeface="宋体" charset="-122"/>
              </a:rPr>
              <a:t>Haibo</a:t>
            </a:r>
            <a:r>
              <a:rPr lang="zh-CN" altLang="en-US" dirty="0">
                <a:solidFill>
                  <a:srgbClr val="000000"/>
                </a:solidFill>
                <a:latin typeface="Arial" charset="0"/>
                <a:ea typeface="宋体" charset="-122"/>
              </a:rPr>
              <a:t> 陈海波 </a:t>
            </a:r>
            <a:endParaRPr lang="en-US" altLang="zh-CN" dirty="0">
              <a:solidFill>
                <a:srgbClr val="000000"/>
              </a:solidFill>
              <a:latin typeface="Arial" charset="0"/>
              <a:ea typeface="宋体" charset="-122"/>
            </a:endParaRPr>
          </a:p>
          <a:p>
            <a:pPr marL="457200" lvl="1" indent="0">
              <a:buNone/>
            </a:pPr>
            <a:r>
              <a:rPr lang="en-GB" altLang="zh-CN" dirty="0">
                <a:solidFill>
                  <a:srgbClr val="000000"/>
                </a:solidFill>
                <a:latin typeface="Arial" charset="0"/>
                <a:ea typeface="宋体" charset="-122"/>
              </a:rPr>
              <a:t>XIA Yubin </a:t>
            </a:r>
            <a:r>
              <a:rPr lang="zh-CN" altLang="en-US" dirty="0">
                <a:solidFill>
                  <a:srgbClr val="000000"/>
                </a:solidFill>
                <a:latin typeface="Arial" charset="0"/>
                <a:ea typeface="宋体" charset="-122"/>
              </a:rPr>
              <a:t>夏虞斌  </a:t>
            </a:r>
            <a:endParaRPr lang="en-US" altLang="zh-CN" dirty="0">
              <a:solidFill>
                <a:srgbClr val="000000"/>
              </a:solidFill>
              <a:latin typeface="Arial" charset="0"/>
              <a:ea typeface="宋体" charset="-122"/>
            </a:endParaRPr>
          </a:p>
          <a:p>
            <a:pPr marL="457200" lvl="1" indent="0">
              <a:buNone/>
            </a:pPr>
            <a:r>
              <a:rPr lang="en-GB" altLang="zh-CN" dirty="0">
                <a:solidFill>
                  <a:srgbClr val="000000"/>
                </a:solidFill>
                <a:latin typeface="Arial" charset="0"/>
                <a:ea typeface="宋体" charset="-122"/>
              </a:rPr>
              <a:t>WANG </a:t>
            </a:r>
            <a:r>
              <a:rPr lang="en-GB" altLang="zh-CN" dirty="0" err="1">
                <a:solidFill>
                  <a:srgbClr val="000000"/>
                </a:solidFill>
                <a:latin typeface="Arial" charset="0"/>
                <a:ea typeface="宋体" charset="-122"/>
              </a:rPr>
              <a:t>Zhaoguo</a:t>
            </a:r>
            <a:r>
              <a:rPr lang="en-GB" dirty="0">
                <a:solidFill>
                  <a:srgbClr val="000000"/>
                </a:solidFill>
                <a:latin typeface="Arial" charset="0"/>
                <a:ea typeface="宋体" charset="-122"/>
              </a:rPr>
              <a:t> </a:t>
            </a:r>
            <a:r>
              <a:rPr lang="zh-CN" altLang="en-US" dirty="0">
                <a:solidFill>
                  <a:srgbClr val="000000"/>
                </a:solidFill>
                <a:latin typeface="Arial" charset="0"/>
                <a:ea typeface="宋体" charset="-122"/>
              </a:rPr>
              <a:t>王肇国</a:t>
            </a:r>
            <a:endParaRPr lang="en-GB" dirty="0">
              <a:solidFill>
                <a:srgbClr val="000000"/>
              </a:solidFill>
              <a:latin typeface="Arial" charset="0"/>
              <a:ea typeface="宋体" charset="-122"/>
            </a:endParaRPr>
          </a:p>
          <a:p>
            <a:pPr marL="457200" lvl="1" indent="0">
              <a:buNone/>
            </a:pPr>
            <a:r>
              <a:rPr lang="en-GB" dirty="0">
                <a:solidFill>
                  <a:srgbClr val="000000"/>
                </a:solidFill>
                <a:latin typeface="Arial" charset="0"/>
                <a:ea typeface="宋体" charset="-122"/>
              </a:rPr>
              <a:t>Office: Room 3-401, Software Building</a:t>
            </a:r>
          </a:p>
          <a:p>
            <a:pPr marL="457200" lvl="1" indent="0">
              <a:buNone/>
            </a:pPr>
            <a:r>
              <a:rPr lang="en-GB" dirty="0">
                <a:solidFill>
                  <a:srgbClr val="000000"/>
                </a:solidFill>
                <a:latin typeface="Arial" charset="0"/>
                <a:ea typeface="宋体" charset="-122"/>
              </a:rPr>
              <a:t>Contact: </a:t>
            </a:r>
          </a:p>
          <a:p>
            <a:pPr marL="857250" lvl="2" indent="0">
              <a:buNone/>
            </a:pPr>
            <a:r>
              <a:rPr lang="en-GB" altLang="zh-CN" dirty="0">
                <a:solidFill>
                  <a:srgbClr val="000000"/>
                </a:solidFill>
                <a:latin typeface="Arial" charset="0"/>
                <a:ea typeface="宋体" charset="-122"/>
                <a:hlinkClick r:id="rId2"/>
              </a:rPr>
              <a:t>haibochen@sjtu.edu.cn xiayubin@sjtu.edu.cn</a:t>
            </a:r>
            <a:r>
              <a:rPr lang="en-GB" altLang="zh-CN" dirty="0">
                <a:solidFill>
                  <a:srgbClr val="000000"/>
                </a:solidFill>
                <a:latin typeface="Arial" charset="0"/>
                <a:ea typeface="宋体" charset="-122"/>
              </a:rPr>
              <a:t>, </a:t>
            </a:r>
            <a:r>
              <a:rPr lang="en-GB" altLang="zh-CN" dirty="0">
                <a:solidFill>
                  <a:srgbClr val="000000"/>
                </a:solidFill>
                <a:latin typeface="Arial" charset="0"/>
                <a:ea typeface="宋体" charset="-122"/>
                <a:hlinkClick r:id="rId3"/>
              </a:rPr>
              <a:t>wangzhaoguo@sjtu.edu.cn</a:t>
            </a:r>
            <a:r>
              <a:rPr lang="en-GB" altLang="zh-CN" dirty="0">
                <a:solidFill>
                  <a:srgbClr val="000000"/>
                </a:solidFill>
                <a:latin typeface="Arial" charset="0"/>
                <a:ea typeface="宋体" charset="-122"/>
              </a:rPr>
              <a:t> </a:t>
            </a:r>
            <a:endParaRPr lang="en-US" altLang="zh-TW" dirty="0"/>
          </a:p>
          <a:p>
            <a:pPr marL="0" indent="0">
              <a:buNone/>
            </a:pPr>
            <a:r>
              <a:rPr lang="en-US" altLang="zh-TW" dirty="0"/>
              <a:t>TA</a:t>
            </a:r>
            <a:endParaRPr lang="en-US" dirty="0">
              <a:solidFill>
                <a:srgbClr val="000000"/>
              </a:solidFill>
              <a:latin typeface="Arial" charset="0"/>
              <a:ea typeface="宋体" charset="-122"/>
            </a:endParaRPr>
          </a:p>
          <a:p>
            <a:pPr marL="457200" lvl="1" indent="0" defTabSz="449263">
              <a:lnSpc>
                <a:spcPct val="93000"/>
              </a:lnSpc>
              <a:spcBef>
                <a:spcPts val="600"/>
              </a:spcBef>
              <a:buClr>
                <a:srgbClr val="000000"/>
              </a:buClr>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00000"/>
                </a:solidFill>
                <a:latin typeface="Arial" charset="0"/>
                <a:ea typeface="宋体" charset="-122"/>
              </a:rPr>
              <a:t>LI </a:t>
            </a:r>
            <a:r>
              <a:rPr lang="en-US" altLang="zh-CN" dirty="0" err="1">
                <a:solidFill>
                  <a:srgbClr val="000000"/>
                </a:solidFill>
                <a:latin typeface="Arial" charset="0"/>
                <a:ea typeface="宋体" charset="-122"/>
              </a:rPr>
              <a:t>Dingji</a:t>
            </a:r>
            <a:r>
              <a:rPr lang="zh-CN" altLang="en-US" dirty="0">
                <a:solidFill>
                  <a:srgbClr val="000000"/>
                </a:solidFill>
                <a:latin typeface="Arial" charset="0"/>
                <a:ea typeface="宋体" charset="-122"/>
              </a:rPr>
              <a:t> </a:t>
            </a:r>
            <a:r>
              <a:rPr lang="en-US" dirty="0" err="1">
                <a:solidFill>
                  <a:srgbClr val="000000"/>
                </a:solidFill>
                <a:latin typeface="Arial" charset="0"/>
                <a:ea typeface="宋体" charset="-122"/>
              </a:rPr>
              <a:t>dj_lee@foxmail.com</a:t>
            </a:r>
            <a:r>
              <a:rPr lang="en-US" dirty="0">
                <a:solidFill>
                  <a:srgbClr val="000000"/>
                </a:solidFill>
                <a:latin typeface="Arial" charset="0"/>
                <a:ea typeface="宋体" charset="-122"/>
              </a:rPr>
              <a:t> 18037910004</a:t>
            </a:r>
            <a:r>
              <a:rPr lang="zh-CN" altLang="en-US" dirty="0">
                <a:solidFill>
                  <a:srgbClr val="000000"/>
                </a:solidFill>
                <a:latin typeface="Arial" charset="0"/>
                <a:ea typeface="宋体" charset="-122"/>
              </a:rPr>
              <a:t> </a:t>
            </a:r>
            <a:endParaRPr lang="en-US" altLang="zh-CN" dirty="0">
              <a:solidFill>
                <a:srgbClr val="000000"/>
              </a:solidFill>
              <a:latin typeface="Arial" charset="0"/>
              <a:ea typeface="宋体" charset="-122"/>
            </a:endParaRPr>
          </a:p>
          <a:p>
            <a:pPr marL="457200" lvl="1" indent="0" defTabSz="449263">
              <a:lnSpc>
                <a:spcPct val="93000"/>
              </a:lnSpc>
              <a:spcBef>
                <a:spcPts val="600"/>
              </a:spcBef>
              <a:buClr>
                <a:srgbClr val="000000"/>
              </a:buClr>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dirty="0">
                <a:solidFill>
                  <a:srgbClr val="000000"/>
                </a:solidFill>
                <a:latin typeface="Arial" charset="0"/>
                <a:ea typeface="宋体" charset="-122"/>
              </a:rPr>
              <a:t>LI </a:t>
            </a:r>
            <a:r>
              <a:rPr lang="en-US" altLang="zh-CN" dirty="0" err="1">
                <a:solidFill>
                  <a:srgbClr val="000000"/>
                </a:solidFill>
                <a:latin typeface="Arial" charset="0"/>
                <a:ea typeface="宋体" charset="-122"/>
              </a:rPr>
              <a:t>Haoyu</a:t>
            </a:r>
            <a:r>
              <a:rPr lang="en-US" altLang="zh-CN" dirty="0">
                <a:solidFill>
                  <a:srgbClr val="000000"/>
                </a:solidFill>
                <a:latin typeface="Arial" charset="0"/>
                <a:ea typeface="宋体" charset="-122"/>
              </a:rPr>
              <a:t> </a:t>
            </a:r>
            <a:r>
              <a:rPr lang="en-US" altLang="zh-CN" dirty="0">
                <a:hlinkClick r:id="rId4"/>
              </a:rPr>
              <a:t>haoyu.li@sjtu.edu.cn</a:t>
            </a:r>
            <a:r>
              <a:rPr lang="zh-CN" altLang="en-US" dirty="0"/>
              <a:t> </a:t>
            </a:r>
            <a:r>
              <a:rPr lang="en-US" altLang="zh-CN" dirty="0">
                <a:solidFill>
                  <a:srgbClr val="000000"/>
                </a:solidFill>
                <a:latin typeface="Arial" charset="0"/>
                <a:ea typeface="宋体" charset="-122"/>
              </a:rPr>
              <a:t>17621808964</a:t>
            </a:r>
          </a:p>
          <a:p>
            <a:pPr marL="457200" lvl="1" indent="0" defTabSz="449263">
              <a:lnSpc>
                <a:spcPct val="93000"/>
              </a:lnSpc>
              <a:spcBef>
                <a:spcPts val="600"/>
              </a:spcBef>
              <a:buClr>
                <a:srgbClr val="000000"/>
              </a:buClr>
              <a:buSzPct val="10000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solidFill>
                  <a:srgbClr val="000000"/>
                </a:solidFill>
                <a:latin typeface="Arial" charset="0"/>
                <a:ea typeface="宋体" charset="-122"/>
              </a:rPr>
              <a:t>LI </a:t>
            </a:r>
            <a:r>
              <a:rPr lang="en-US" dirty="0" err="1">
                <a:solidFill>
                  <a:srgbClr val="000000"/>
                </a:solidFill>
                <a:latin typeface="Arial" charset="0"/>
                <a:ea typeface="宋体" charset="-122"/>
              </a:rPr>
              <a:t>Zinan</a:t>
            </a:r>
            <a:r>
              <a:rPr lang="en-US" dirty="0">
                <a:solidFill>
                  <a:srgbClr val="000000"/>
                </a:solidFill>
                <a:latin typeface="Arial" charset="0"/>
                <a:ea typeface="宋体" charset="-122"/>
              </a:rPr>
              <a:t> </a:t>
            </a:r>
            <a:r>
              <a:rPr lang="en-US" dirty="0" err="1">
                <a:solidFill>
                  <a:srgbClr val="000000"/>
                </a:solidFill>
                <a:latin typeface="Arial" charset="0"/>
                <a:ea typeface="宋体" charset="-122"/>
              </a:rPr>
              <a:t>rododo@sjtu.edu.cn</a:t>
            </a:r>
            <a:r>
              <a:rPr lang="en-US" dirty="0">
                <a:solidFill>
                  <a:srgbClr val="000000"/>
                </a:solidFill>
                <a:latin typeface="Arial" charset="0"/>
                <a:ea typeface="宋体" charset="-122"/>
              </a:rPr>
              <a:t> 13162578896</a:t>
            </a:r>
            <a:endParaRPr lang="en-GB" dirty="0">
              <a:solidFill>
                <a:srgbClr val="000000"/>
              </a:solidFill>
              <a:latin typeface="Arial" charset="0"/>
              <a:ea typeface="宋体" charset="-122"/>
            </a:endParaRPr>
          </a:p>
        </p:txBody>
      </p:sp>
    </p:spTree>
    <p:extLst>
      <p:ext uri="{BB962C8B-B14F-4D97-AF65-F5344CB8AC3E}">
        <p14:creationId xmlns:p14="http://schemas.microsoft.com/office/powerpoint/2010/main" val="270594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Website</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709862" y="2133600"/>
            <a:ext cx="3724275" cy="3705225"/>
          </a:xfrm>
          <a:prstGeom prst="rect">
            <a:avLst/>
          </a:prstGeom>
        </p:spPr>
      </p:pic>
    </p:spTree>
    <p:extLst>
      <p:ext uri="{BB962C8B-B14F-4D97-AF65-F5344CB8AC3E}">
        <p14:creationId xmlns:p14="http://schemas.microsoft.com/office/powerpoint/2010/main" val="37483176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310"/>
            <a:ext cx="8229600" cy="792162"/>
          </a:xfrm>
        </p:spPr>
        <p:txBody>
          <a:bodyPr/>
          <a:lstStyle/>
          <a:p>
            <a:r>
              <a:rPr lang="en-US" altLang="zh-TW" dirty="0"/>
              <a:t>Reference Books</a:t>
            </a:r>
            <a:endParaRPr lang="zh-TW" altLang="en-US" dirty="0"/>
          </a:p>
        </p:txBody>
      </p:sp>
      <p:sp>
        <p:nvSpPr>
          <p:cNvPr id="3" name="内容占位符 2"/>
          <p:cNvSpPr>
            <a:spLocks noGrp="1"/>
          </p:cNvSpPr>
          <p:nvPr>
            <p:ph idx="1"/>
          </p:nvPr>
        </p:nvSpPr>
        <p:spPr>
          <a:xfrm>
            <a:off x="381000" y="1143000"/>
            <a:ext cx="8305800" cy="4983163"/>
          </a:xfrm>
        </p:spPr>
        <p:txBody>
          <a:bodyPr>
            <a:normAutofit/>
          </a:bodyPr>
          <a:lstStyle/>
          <a:p>
            <a:pPr marL="0" indent="0">
              <a:buNone/>
            </a:pPr>
            <a:r>
              <a:rPr lang="en-US" dirty="0">
                <a:solidFill>
                  <a:srgbClr val="FF0000"/>
                </a:solidFill>
              </a:rPr>
              <a:t>xv6: a simple, Unix-like teaching operating system</a:t>
            </a:r>
            <a:r>
              <a:rPr lang="en-US" dirty="0"/>
              <a:t>. By Russ Cox, </a:t>
            </a:r>
            <a:r>
              <a:rPr lang="en-US" dirty="0" err="1"/>
              <a:t>Frans</a:t>
            </a:r>
            <a:r>
              <a:rPr lang="en-US" dirty="0"/>
              <a:t> </a:t>
            </a:r>
            <a:r>
              <a:rPr lang="en-US" dirty="0" err="1"/>
              <a:t>Kaashoek</a:t>
            </a:r>
            <a:r>
              <a:rPr lang="en-US" altLang="zh-CN" dirty="0"/>
              <a:t>,</a:t>
            </a:r>
            <a:r>
              <a:rPr lang="en-US" dirty="0"/>
              <a:t> Robert Morris. Online</a:t>
            </a:r>
          </a:p>
          <a:p>
            <a:pPr marL="0" indent="0">
              <a:buNone/>
            </a:pPr>
            <a:endParaRPr lang="en-US" dirty="0"/>
          </a:p>
          <a:p>
            <a:pPr marL="0" indent="0">
              <a:buNone/>
            </a:pPr>
            <a:r>
              <a:rPr lang="en-GB" dirty="0"/>
              <a:t>Understanding Linux Kernel.</a:t>
            </a:r>
          </a:p>
          <a:p>
            <a:pPr marL="0" indent="0">
              <a:buNone/>
            </a:pPr>
            <a:endParaRPr lang="en-US" altLang="zh-TW" dirty="0"/>
          </a:p>
        </p:txBody>
      </p:sp>
    </p:spTree>
    <p:extLst>
      <p:ext uri="{BB962C8B-B14F-4D97-AF65-F5344CB8AC3E}">
        <p14:creationId xmlns:p14="http://schemas.microsoft.com/office/powerpoint/2010/main" val="27596576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Class</a:t>
            </a:r>
          </a:p>
        </p:txBody>
      </p:sp>
      <p:sp>
        <p:nvSpPr>
          <p:cNvPr id="3" name="Content Placeholder 2"/>
          <p:cNvSpPr>
            <a:spLocks noGrp="1"/>
          </p:cNvSpPr>
          <p:nvPr>
            <p:ph idx="1"/>
          </p:nvPr>
        </p:nvSpPr>
        <p:spPr/>
        <p:txBody>
          <a:bodyPr/>
          <a:lstStyle/>
          <a:p>
            <a:pPr marL="0" indent="0">
              <a:buNone/>
            </a:pPr>
            <a:r>
              <a:rPr lang="en-US" dirty="0"/>
              <a:t>OS architecture</a:t>
            </a:r>
          </a:p>
        </p:txBody>
      </p:sp>
    </p:spTree>
    <p:extLst>
      <p:ext uri="{BB962C8B-B14F-4D97-AF65-F5344CB8AC3E}">
        <p14:creationId xmlns:p14="http://schemas.microsoft.com/office/powerpoint/2010/main" val="41560117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Recall</a:t>
            </a:r>
            <a:endParaRPr lang="zh-CN" altLang="en-US" dirty="0"/>
          </a:p>
        </p:txBody>
      </p:sp>
      <p:sp>
        <p:nvSpPr>
          <p:cNvPr id="3" name="内容占位符 2"/>
          <p:cNvSpPr>
            <a:spLocks noGrp="1"/>
          </p:cNvSpPr>
          <p:nvPr>
            <p:ph idx="1"/>
          </p:nvPr>
        </p:nvSpPr>
        <p:spPr/>
        <p:txBody>
          <a:bodyPr/>
          <a:lstStyle/>
          <a:p>
            <a:r>
              <a:rPr lang="en-US" altLang="zh-CN" dirty="0"/>
              <a:t>What is OS from a programmer’s perspective?</a:t>
            </a:r>
          </a:p>
          <a:p>
            <a:pPr lvl="1"/>
            <a:r>
              <a:rPr lang="en-US" altLang="zh-CN" dirty="0"/>
              <a:t>A set of API, aka, system calls</a:t>
            </a:r>
          </a:p>
          <a:p>
            <a:pPr lvl="1"/>
            <a:r>
              <a:rPr lang="en-US" altLang="zh-CN" dirty="0"/>
              <a:t>E.g., </a:t>
            </a:r>
            <a:r>
              <a:rPr lang="en-US" altLang="zh-CN" dirty="0" err="1"/>
              <a:t>int</a:t>
            </a:r>
            <a:r>
              <a:rPr lang="en-US" altLang="zh-CN" dirty="0"/>
              <a:t> 0x80</a:t>
            </a:r>
          </a:p>
          <a:p>
            <a:r>
              <a:rPr lang="en-US" altLang="zh-CN" dirty="0"/>
              <a:t>What are differences from other APIs?</a:t>
            </a:r>
          </a:p>
          <a:p>
            <a:pPr lvl="1"/>
            <a:r>
              <a:rPr lang="en-US" altLang="zh-CN" dirty="0"/>
              <a:t>The system calls are usually hardware-related</a:t>
            </a:r>
          </a:p>
          <a:p>
            <a:pPr lvl="1"/>
            <a:r>
              <a:rPr lang="en-US" altLang="zh-CN" dirty="0"/>
              <a:t>E.g., fork, FILE ops, socket, select/</a:t>
            </a:r>
            <a:r>
              <a:rPr lang="en-US" altLang="zh-CN" dirty="0" err="1"/>
              <a:t>epoll</a:t>
            </a:r>
            <a:endParaRPr lang="en-US" altLang="zh-CN" dirty="0"/>
          </a:p>
          <a:p>
            <a:r>
              <a:rPr lang="en-US" altLang="zh-CN" dirty="0"/>
              <a:t>Who invokes the system calls?</a:t>
            </a:r>
          </a:p>
          <a:p>
            <a:pPr lvl="1"/>
            <a:r>
              <a:rPr lang="en-US" altLang="zh-CN" dirty="0"/>
              <a:t>Application itself, libraries (e.g., </a:t>
            </a:r>
            <a:r>
              <a:rPr lang="en-US" altLang="zh-CN" dirty="0" err="1"/>
              <a:t>glibc</a:t>
            </a:r>
            <a:r>
              <a:rPr lang="en-US" altLang="zh-CN" dirty="0"/>
              <a:t>)</a:t>
            </a:r>
          </a:p>
          <a:p>
            <a:pPr lvl="1"/>
            <a:r>
              <a:rPr lang="en-US" altLang="zh-CN" dirty="0"/>
              <a:t>Application through the libraries</a:t>
            </a:r>
            <a:endParaRPr lang="zh-CN" altLang="en-US" dirty="0"/>
          </a:p>
        </p:txBody>
      </p:sp>
    </p:spTree>
    <p:extLst>
      <p:ext uri="{BB962C8B-B14F-4D97-AF65-F5344CB8AC3E}">
        <p14:creationId xmlns:p14="http://schemas.microsoft.com/office/powerpoint/2010/main" val="92851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normAutofit/>
          </a:bodyPr>
          <a:lstStyle/>
          <a:p>
            <a:r>
              <a:rPr lang="en-US" altLang="ko-KR" dirty="0">
                <a:latin typeface="Arial" panose="020B0604020202020204" pitchFamily="34" charset="0"/>
              </a:rPr>
              <a:t>Software Stack</a:t>
            </a:r>
          </a:p>
        </p:txBody>
      </p:sp>
      <p:sp>
        <p:nvSpPr>
          <p:cNvPr id="95235" name="Rectangle 3"/>
          <p:cNvSpPr>
            <a:spLocks noGrp="1" noChangeArrowheads="1"/>
          </p:cNvSpPr>
          <p:nvPr>
            <p:ph type="body" idx="1"/>
          </p:nvPr>
        </p:nvSpPr>
        <p:spPr>
          <a:xfrm>
            <a:off x="304800" y="1295400"/>
            <a:ext cx="8382000" cy="4830763"/>
          </a:xfrm>
        </p:spPr>
        <p:txBody>
          <a:bodyPr>
            <a:normAutofit/>
          </a:bodyPr>
          <a:lstStyle/>
          <a:p>
            <a:r>
              <a:rPr lang="en-US" altLang="ko-KR" sz="2400" dirty="0">
                <a:latin typeface="Arial" panose="020B0604020202020204" pitchFamily="34" charset="0"/>
                <a:cs typeface="Arial" panose="020B0604020202020204" pitchFamily="34" charset="0"/>
              </a:rPr>
              <a:t>Architecture</a:t>
            </a:r>
          </a:p>
          <a:p>
            <a:pPr lvl="1"/>
            <a:r>
              <a:rPr lang="en-US" altLang="ko-KR" sz="2000" i="1" u="sng" dirty="0">
                <a:latin typeface="Arial" panose="020B0604020202020204" pitchFamily="34" charset="0"/>
                <a:cs typeface="Arial" panose="020B0604020202020204" pitchFamily="34" charset="0"/>
              </a:rPr>
              <a:t>Functionality</a:t>
            </a:r>
            <a:r>
              <a:rPr lang="en-US" altLang="ko-KR" sz="2000" dirty="0">
                <a:latin typeface="Arial" panose="020B0604020202020204" pitchFamily="34" charset="0"/>
                <a:cs typeface="Arial" panose="020B0604020202020204" pitchFamily="34" charset="0"/>
              </a:rPr>
              <a:t> and </a:t>
            </a:r>
            <a:r>
              <a:rPr lang="en-US" altLang="ko-KR" sz="2000" i="1" u="sng" dirty="0">
                <a:latin typeface="Arial" panose="020B0604020202020204" pitchFamily="34" charset="0"/>
                <a:cs typeface="Arial" panose="020B0604020202020204" pitchFamily="34" charset="0"/>
              </a:rPr>
              <a:t>Appearance</a:t>
            </a:r>
            <a:r>
              <a:rPr lang="en-US" altLang="ko-KR" sz="2000" dirty="0">
                <a:latin typeface="Arial" panose="020B0604020202020204" pitchFamily="34" charset="0"/>
                <a:cs typeface="Arial" panose="020B0604020202020204" pitchFamily="34" charset="0"/>
              </a:rPr>
              <a:t> of a computer system but not implementation details</a:t>
            </a:r>
          </a:p>
          <a:p>
            <a:pPr lvl="1"/>
            <a:r>
              <a:rPr lang="en-US" altLang="ko-KR" sz="2000" dirty="0">
                <a:latin typeface="Arial" panose="020B0604020202020204" pitchFamily="34" charset="0"/>
                <a:cs typeface="Arial" panose="020B0604020202020204" pitchFamily="34" charset="0"/>
              </a:rPr>
              <a:t>Level of Abstraction = Implementation layer</a:t>
            </a:r>
          </a:p>
          <a:p>
            <a:pPr lvl="2"/>
            <a:r>
              <a:rPr lang="en-US" altLang="ko-KR" sz="1800" dirty="0">
                <a:latin typeface="Arial" panose="020B0604020202020204" pitchFamily="34" charset="0"/>
                <a:cs typeface="Arial" panose="020B0604020202020204" pitchFamily="34" charset="0"/>
              </a:rPr>
              <a:t>ISA, ABI, API</a:t>
            </a:r>
          </a:p>
          <a:p>
            <a:pPr lvl="1"/>
            <a:endParaRPr lang="en-US" altLang="ko-KR" sz="2000" dirty="0">
              <a:latin typeface="Arial" panose="020B0604020202020204" pitchFamily="34" charset="0"/>
              <a:cs typeface="Arial" panose="020B0604020202020204" pitchFamily="34" charset="0"/>
            </a:endParaRPr>
          </a:p>
        </p:txBody>
      </p:sp>
      <p:grpSp>
        <p:nvGrpSpPr>
          <p:cNvPr id="95250" name="Group 18"/>
          <p:cNvGrpSpPr>
            <a:grpSpLocks/>
          </p:cNvGrpSpPr>
          <p:nvPr/>
        </p:nvGrpSpPr>
        <p:grpSpPr bwMode="auto">
          <a:xfrm>
            <a:off x="3203575" y="3457575"/>
            <a:ext cx="3313113" cy="3095625"/>
            <a:chOff x="1156" y="1888"/>
            <a:chExt cx="2087" cy="1950"/>
          </a:xfrm>
        </p:grpSpPr>
        <p:sp>
          <p:nvSpPr>
            <p:cNvPr id="95249" name="Rectangle 17"/>
            <p:cNvSpPr>
              <a:spLocks noChangeArrowheads="1"/>
            </p:cNvSpPr>
            <p:nvPr/>
          </p:nvSpPr>
          <p:spPr bwMode="auto">
            <a:xfrm>
              <a:off x="1156" y="1888"/>
              <a:ext cx="2087" cy="81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dirty="0">
                  <a:latin typeface="Arial" panose="020B0604020202020204" pitchFamily="34" charset="0"/>
                  <a:cs typeface="Arial" panose="020B0604020202020204" pitchFamily="34" charset="0"/>
                </a:rPr>
                <a:t>Application                                                 </a:t>
              </a:r>
            </a:p>
            <a:p>
              <a:r>
                <a:rPr lang="en-US" altLang="ko-KR" sz="1200" b="0" dirty="0">
                  <a:latin typeface="Arial" panose="020B0604020202020204" pitchFamily="34" charset="0"/>
                  <a:cs typeface="Arial" panose="020B0604020202020204" pitchFamily="34" charset="0"/>
                </a:rPr>
                <a:t>Programs                                                   </a:t>
              </a:r>
            </a:p>
            <a:p>
              <a:endParaRPr lang="en-US" altLang="ko-KR" sz="1200" b="0" dirty="0">
                <a:latin typeface="Arial" panose="020B0604020202020204" pitchFamily="34" charset="0"/>
                <a:cs typeface="Arial" panose="020B0604020202020204" pitchFamily="34" charset="0"/>
              </a:endParaRPr>
            </a:p>
            <a:p>
              <a:endParaRPr lang="en-US" altLang="ko-KR" sz="1200" b="0" dirty="0">
                <a:latin typeface="Arial" panose="020B0604020202020204" pitchFamily="34" charset="0"/>
                <a:cs typeface="Arial" panose="020B0604020202020204" pitchFamily="34" charset="0"/>
              </a:endParaRPr>
            </a:p>
            <a:p>
              <a:endParaRPr lang="en-US" altLang="ko-KR" sz="1200" b="0" dirty="0">
                <a:latin typeface="Arial" panose="020B0604020202020204" pitchFamily="34" charset="0"/>
                <a:cs typeface="Arial" panose="020B0604020202020204" pitchFamily="34" charset="0"/>
              </a:endParaRPr>
            </a:p>
            <a:p>
              <a:endParaRPr lang="en-US" altLang="ko-KR" sz="1200" b="0" dirty="0">
                <a:latin typeface="Arial" panose="020B0604020202020204" pitchFamily="34" charset="0"/>
                <a:cs typeface="Arial" panose="020B0604020202020204" pitchFamily="34" charset="0"/>
              </a:endParaRPr>
            </a:p>
          </p:txBody>
        </p:sp>
        <p:sp>
          <p:nvSpPr>
            <p:cNvPr id="95248" name="Rectangle 16"/>
            <p:cNvSpPr>
              <a:spLocks noChangeArrowheads="1"/>
            </p:cNvSpPr>
            <p:nvPr/>
          </p:nvSpPr>
          <p:spPr bwMode="auto">
            <a:xfrm>
              <a:off x="2064" y="2024"/>
              <a:ext cx="952" cy="681"/>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Libraries</a:t>
              </a:r>
            </a:p>
            <a:p>
              <a:endParaRPr lang="en-US" altLang="ko-KR" sz="1200" b="0">
                <a:latin typeface="Arial" panose="020B0604020202020204" pitchFamily="34" charset="0"/>
                <a:cs typeface="Arial" panose="020B0604020202020204" pitchFamily="34" charset="0"/>
              </a:endParaRPr>
            </a:p>
            <a:p>
              <a:endParaRPr lang="en-US" altLang="ko-KR" sz="1200" b="0">
                <a:latin typeface="Arial" panose="020B0604020202020204" pitchFamily="34" charset="0"/>
                <a:cs typeface="Arial" panose="020B0604020202020204" pitchFamily="34" charset="0"/>
              </a:endParaRPr>
            </a:p>
            <a:p>
              <a:endParaRPr lang="en-US" altLang="ko-KR" sz="1200" b="0">
                <a:latin typeface="Arial" panose="020B0604020202020204" pitchFamily="34" charset="0"/>
                <a:cs typeface="Arial" panose="020B0604020202020204" pitchFamily="34" charset="0"/>
              </a:endParaRPr>
            </a:p>
            <a:p>
              <a:endParaRPr lang="en-US" altLang="ko-KR" sz="1200" b="0">
                <a:latin typeface="Arial" panose="020B0604020202020204" pitchFamily="34" charset="0"/>
                <a:cs typeface="Arial" panose="020B0604020202020204" pitchFamily="34" charset="0"/>
              </a:endParaRPr>
            </a:p>
          </p:txBody>
        </p:sp>
        <p:sp>
          <p:nvSpPr>
            <p:cNvPr id="95247" name="Rectangle 15"/>
            <p:cNvSpPr>
              <a:spLocks noChangeArrowheads="1"/>
            </p:cNvSpPr>
            <p:nvPr/>
          </p:nvSpPr>
          <p:spPr bwMode="auto">
            <a:xfrm>
              <a:off x="1156" y="2251"/>
              <a:ext cx="1588" cy="454"/>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Operating System            </a:t>
              </a:r>
            </a:p>
            <a:p>
              <a:endParaRPr lang="en-US" altLang="ko-KR" sz="1200" b="0">
                <a:latin typeface="Arial" panose="020B0604020202020204" pitchFamily="34" charset="0"/>
                <a:cs typeface="Arial" panose="020B0604020202020204" pitchFamily="34" charset="0"/>
              </a:endParaRPr>
            </a:p>
            <a:p>
              <a:endParaRPr lang="en-US" altLang="ko-KR" sz="1200" b="0">
                <a:latin typeface="Arial" panose="020B0604020202020204" pitchFamily="34" charset="0"/>
                <a:cs typeface="Arial" panose="020B0604020202020204" pitchFamily="34" charset="0"/>
              </a:endParaRPr>
            </a:p>
          </p:txBody>
        </p:sp>
        <p:sp>
          <p:nvSpPr>
            <p:cNvPr id="95243" name="Rectangle 11"/>
            <p:cNvSpPr>
              <a:spLocks noChangeArrowheads="1"/>
            </p:cNvSpPr>
            <p:nvPr/>
          </p:nvSpPr>
          <p:spPr bwMode="auto">
            <a:xfrm>
              <a:off x="1156" y="2704"/>
              <a:ext cx="2087" cy="363"/>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ko-KR" sz="1200" b="0">
                <a:latin typeface="Arial" panose="020B0604020202020204" pitchFamily="34" charset="0"/>
                <a:cs typeface="Arial" panose="020B0604020202020204" pitchFamily="34" charset="0"/>
              </a:endParaRPr>
            </a:p>
            <a:p>
              <a:r>
                <a:rPr lang="en-US" altLang="ko-KR" sz="1200" b="0">
                  <a:latin typeface="Arial" panose="020B0604020202020204" pitchFamily="34" charset="0"/>
                  <a:cs typeface="Arial" panose="020B0604020202020204" pitchFamily="34" charset="0"/>
                </a:rPr>
                <a:t>Execution Hardware                            </a:t>
              </a:r>
            </a:p>
            <a:p>
              <a:endParaRPr lang="en-US" altLang="ko-KR" sz="1200" b="0">
                <a:latin typeface="Arial" panose="020B0604020202020204" pitchFamily="34" charset="0"/>
                <a:cs typeface="Arial" panose="020B0604020202020204" pitchFamily="34" charset="0"/>
              </a:endParaRPr>
            </a:p>
          </p:txBody>
        </p:sp>
        <p:sp>
          <p:nvSpPr>
            <p:cNvPr id="95242" name="Rectangle 10"/>
            <p:cNvSpPr>
              <a:spLocks noChangeArrowheads="1"/>
            </p:cNvSpPr>
            <p:nvPr/>
          </p:nvSpPr>
          <p:spPr bwMode="auto">
            <a:xfrm>
              <a:off x="2336" y="2795"/>
              <a:ext cx="907" cy="499"/>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Memory</a:t>
              </a:r>
            </a:p>
            <a:p>
              <a:r>
                <a:rPr lang="en-US" altLang="ko-KR" sz="1200" b="0">
                  <a:latin typeface="Arial" panose="020B0604020202020204" pitchFamily="34" charset="0"/>
                  <a:cs typeface="Arial" panose="020B0604020202020204" pitchFamily="34" charset="0"/>
                </a:rPr>
                <a:t>Translation</a:t>
              </a:r>
            </a:p>
            <a:p>
              <a:endParaRPr lang="en-US" altLang="ko-KR" sz="1200" b="0">
                <a:latin typeface="Arial" panose="020B0604020202020204" pitchFamily="34" charset="0"/>
                <a:cs typeface="Arial" panose="020B0604020202020204" pitchFamily="34" charset="0"/>
              </a:endParaRPr>
            </a:p>
            <a:p>
              <a:endParaRPr lang="en-US" altLang="ko-KR" sz="1200" b="0">
                <a:latin typeface="Arial" panose="020B0604020202020204" pitchFamily="34" charset="0"/>
                <a:cs typeface="Arial" panose="020B0604020202020204" pitchFamily="34" charset="0"/>
              </a:endParaRPr>
            </a:p>
          </p:txBody>
        </p:sp>
        <p:sp>
          <p:nvSpPr>
            <p:cNvPr id="95236" name="Rectangle 4"/>
            <p:cNvSpPr>
              <a:spLocks noChangeArrowheads="1"/>
            </p:cNvSpPr>
            <p:nvPr/>
          </p:nvSpPr>
          <p:spPr bwMode="auto">
            <a:xfrm>
              <a:off x="1156" y="3521"/>
              <a:ext cx="726" cy="31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IO Devices,</a:t>
              </a:r>
            </a:p>
            <a:p>
              <a:r>
                <a:rPr lang="en-US" altLang="ko-KR" sz="1200" b="0">
                  <a:latin typeface="Arial" panose="020B0604020202020204" pitchFamily="34" charset="0"/>
                  <a:cs typeface="Arial" panose="020B0604020202020204" pitchFamily="34" charset="0"/>
                </a:rPr>
                <a:t>Networking</a:t>
              </a:r>
            </a:p>
          </p:txBody>
        </p:sp>
        <p:sp>
          <p:nvSpPr>
            <p:cNvPr id="95237" name="Rectangle 5"/>
            <p:cNvSpPr>
              <a:spLocks noChangeArrowheads="1"/>
            </p:cNvSpPr>
            <p:nvPr/>
          </p:nvSpPr>
          <p:spPr bwMode="auto">
            <a:xfrm>
              <a:off x="1156" y="3294"/>
              <a:ext cx="726" cy="22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Controllers</a:t>
              </a:r>
            </a:p>
          </p:txBody>
        </p:sp>
        <p:sp>
          <p:nvSpPr>
            <p:cNvPr id="95239" name="Rectangle 7"/>
            <p:cNvSpPr>
              <a:spLocks noChangeArrowheads="1"/>
            </p:cNvSpPr>
            <p:nvPr/>
          </p:nvSpPr>
          <p:spPr bwMode="auto">
            <a:xfrm>
              <a:off x="1156" y="3067"/>
              <a:ext cx="1679" cy="22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System Interconnect (Bus)</a:t>
              </a:r>
            </a:p>
          </p:txBody>
        </p:sp>
        <p:sp>
          <p:nvSpPr>
            <p:cNvPr id="95240" name="Rectangle 8"/>
            <p:cNvSpPr>
              <a:spLocks noChangeArrowheads="1"/>
            </p:cNvSpPr>
            <p:nvPr/>
          </p:nvSpPr>
          <p:spPr bwMode="auto">
            <a:xfrm>
              <a:off x="2517" y="3294"/>
              <a:ext cx="726" cy="22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Controllers</a:t>
              </a:r>
            </a:p>
          </p:txBody>
        </p:sp>
        <p:sp>
          <p:nvSpPr>
            <p:cNvPr id="95241" name="Rectangle 9"/>
            <p:cNvSpPr>
              <a:spLocks noChangeArrowheads="1"/>
            </p:cNvSpPr>
            <p:nvPr/>
          </p:nvSpPr>
          <p:spPr bwMode="auto">
            <a:xfrm>
              <a:off x="2517" y="3521"/>
              <a:ext cx="726" cy="31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Main Memory</a:t>
              </a:r>
            </a:p>
          </p:txBody>
        </p:sp>
        <p:sp>
          <p:nvSpPr>
            <p:cNvPr id="95244" name="Rectangle 12"/>
            <p:cNvSpPr>
              <a:spLocks noChangeArrowheads="1"/>
            </p:cNvSpPr>
            <p:nvPr/>
          </p:nvSpPr>
          <p:spPr bwMode="auto">
            <a:xfrm>
              <a:off x="1156" y="2478"/>
              <a:ext cx="454" cy="22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Drivers</a:t>
              </a:r>
            </a:p>
          </p:txBody>
        </p:sp>
        <p:sp>
          <p:nvSpPr>
            <p:cNvPr id="95245" name="Rectangle 13"/>
            <p:cNvSpPr>
              <a:spLocks noChangeArrowheads="1"/>
            </p:cNvSpPr>
            <p:nvPr/>
          </p:nvSpPr>
          <p:spPr bwMode="auto">
            <a:xfrm>
              <a:off x="1610" y="2478"/>
              <a:ext cx="454" cy="22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Memory</a:t>
              </a:r>
            </a:p>
            <a:p>
              <a:r>
                <a:rPr lang="en-US" altLang="ko-KR" sz="1200" b="0">
                  <a:latin typeface="Arial" panose="020B0604020202020204" pitchFamily="34" charset="0"/>
                  <a:cs typeface="Arial" panose="020B0604020202020204" pitchFamily="34" charset="0"/>
                </a:rPr>
                <a:t>Manager</a:t>
              </a:r>
            </a:p>
          </p:txBody>
        </p:sp>
        <p:sp>
          <p:nvSpPr>
            <p:cNvPr id="95246" name="Rectangle 14"/>
            <p:cNvSpPr>
              <a:spLocks noChangeArrowheads="1"/>
            </p:cNvSpPr>
            <p:nvPr/>
          </p:nvSpPr>
          <p:spPr bwMode="auto">
            <a:xfrm>
              <a:off x="2064" y="2478"/>
              <a:ext cx="454" cy="22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Scheduler</a:t>
              </a:r>
            </a:p>
          </p:txBody>
        </p:sp>
      </p:grpSp>
      <p:grpSp>
        <p:nvGrpSpPr>
          <p:cNvPr id="95253" name="Group 21"/>
          <p:cNvGrpSpPr>
            <a:grpSpLocks/>
          </p:cNvGrpSpPr>
          <p:nvPr/>
        </p:nvGrpSpPr>
        <p:grpSpPr bwMode="auto">
          <a:xfrm>
            <a:off x="2700338" y="4537075"/>
            <a:ext cx="5040312" cy="360363"/>
            <a:chOff x="1701" y="2704"/>
            <a:chExt cx="3175" cy="227"/>
          </a:xfrm>
        </p:grpSpPr>
        <p:sp>
          <p:nvSpPr>
            <p:cNvPr id="95251" name="Rectangle 19"/>
            <p:cNvSpPr>
              <a:spLocks noChangeArrowheads="1"/>
            </p:cNvSpPr>
            <p:nvPr/>
          </p:nvSpPr>
          <p:spPr bwMode="auto">
            <a:xfrm>
              <a:off x="4422" y="2704"/>
              <a:ext cx="454" cy="227"/>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100" b="0">
                  <a:latin typeface="Arial" panose="020B0604020202020204" pitchFamily="34" charset="0"/>
                  <a:cs typeface="Arial" panose="020B0604020202020204" pitchFamily="34" charset="0"/>
                </a:rPr>
                <a:t>ISA</a:t>
              </a:r>
            </a:p>
          </p:txBody>
        </p:sp>
        <p:sp>
          <p:nvSpPr>
            <p:cNvPr id="95252" name="Line 20"/>
            <p:cNvSpPr>
              <a:spLocks noChangeShapeType="1"/>
            </p:cNvSpPr>
            <p:nvPr/>
          </p:nvSpPr>
          <p:spPr bwMode="auto">
            <a:xfrm>
              <a:off x="1701" y="2840"/>
              <a:ext cx="2721"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0">
                <a:latin typeface="Arial" panose="020B0604020202020204" pitchFamily="34" charset="0"/>
                <a:cs typeface="Arial" panose="020B0604020202020204" pitchFamily="34" charset="0"/>
              </a:endParaRPr>
            </a:p>
          </p:txBody>
        </p:sp>
      </p:grpSp>
      <p:grpSp>
        <p:nvGrpSpPr>
          <p:cNvPr id="95259" name="Group 27"/>
          <p:cNvGrpSpPr>
            <a:grpSpLocks/>
          </p:cNvGrpSpPr>
          <p:nvPr/>
        </p:nvGrpSpPr>
        <p:grpSpPr bwMode="auto">
          <a:xfrm>
            <a:off x="2266950" y="3817938"/>
            <a:ext cx="4465638" cy="935037"/>
            <a:chOff x="1428" y="2251"/>
            <a:chExt cx="2813" cy="589"/>
          </a:xfrm>
        </p:grpSpPr>
        <p:grpSp>
          <p:nvGrpSpPr>
            <p:cNvPr id="95257" name="Group 25"/>
            <p:cNvGrpSpPr>
              <a:grpSpLocks/>
            </p:cNvGrpSpPr>
            <p:nvPr/>
          </p:nvGrpSpPr>
          <p:grpSpPr bwMode="auto">
            <a:xfrm>
              <a:off x="1837" y="2387"/>
              <a:ext cx="2404" cy="453"/>
              <a:chOff x="1837" y="2387"/>
              <a:chExt cx="2404" cy="453"/>
            </a:xfrm>
          </p:grpSpPr>
          <p:sp>
            <p:nvSpPr>
              <p:cNvPr id="95254" name="Line 22"/>
              <p:cNvSpPr>
                <a:spLocks noChangeShapeType="1"/>
              </p:cNvSpPr>
              <p:nvPr/>
            </p:nvSpPr>
            <p:spPr bwMode="auto">
              <a:xfrm>
                <a:off x="1837" y="2387"/>
                <a:ext cx="1769" cy="0"/>
              </a:xfrm>
              <a:prstGeom prst="line">
                <a:avLst/>
              </a:prstGeom>
              <a:noFill/>
              <a:ln w="571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0">
                  <a:latin typeface="Arial" panose="020B0604020202020204" pitchFamily="34" charset="0"/>
                  <a:cs typeface="Arial" panose="020B0604020202020204" pitchFamily="34" charset="0"/>
                </a:endParaRPr>
              </a:p>
            </p:txBody>
          </p:sp>
          <p:sp>
            <p:nvSpPr>
              <p:cNvPr id="95255" name="Line 23"/>
              <p:cNvSpPr>
                <a:spLocks noChangeShapeType="1"/>
              </p:cNvSpPr>
              <p:nvPr/>
            </p:nvSpPr>
            <p:spPr bwMode="auto">
              <a:xfrm>
                <a:off x="3606" y="2387"/>
                <a:ext cx="0" cy="453"/>
              </a:xfrm>
              <a:prstGeom prst="line">
                <a:avLst/>
              </a:prstGeom>
              <a:noFill/>
              <a:ln w="571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0">
                  <a:latin typeface="Arial" panose="020B0604020202020204" pitchFamily="34" charset="0"/>
                  <a:cs typeface="Arial" panose="020B0604020202020204" pitchFamily="34" charset="0"/>
                </a:endParaRPr>
              </a:p>
            </p:txBody>
          </p:sp>
          <p:sp>
            <p:nvSpPr>
              <p:cNvPr id="95256" name="Line 24"/>
              <p:cNvSpPr>
                <a:spLocks noChangeShapeType="1"/>
              </p:cNvSpPr>
              <p:nvPr/>
            </p:nvSpPr>
            <p:spPr bwMode="auto">
              <a:xfrm>
                <a:off x="3606" y="2840"/>
                <a:ext cx="635" cy="0"/>
              </a:xfrm>
              <a:prstGeom prst="line">
                <a:avLst/>
              </a:prstGeom>
              <a:noFill/>
              <a:ln w="571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0">
                  <a:latin typeface="Arial" panose="020B0604020202020204" pitchFamily="34" charset="0"/>
                  <a:cs typeface="Arial" panose="020B0604020202020204" pitchFamily="34" charset="0"/>
                </a:endParaRPr>
              </a:p>
            </p:txBody>
          </p:sp>
        </p:grpSp>
        <p:sp>
          <p:nvSpPr>
            <p:cNvPr id="95258" name="Rectangle 26"/>
            <p:cNvSpPr>
              <a:spLocks noChangeArrowheads="1"/>
            </p:cNvSpPr>
            <p:nvPr/>
          </p:nvSpPr>
          <p:spPr bwMode="auto">
            <a:xfrm>
              <a:off x="1428" y="2251"/>
              <a:ext cx="363" cy="227"/>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100" b="0">
                  <a:solidFill>
                    <a:srgbClr val="FF3300"/>
                  </a:solidFill>
                  <a:latin typeface="Arial" panose="020B0604020202020204" pitchFamily="34" charset="0"/>
                  <a:cs typeface="Arial" panose="020B0604020202020204" pitchFamily="34" charset="0"/>
                </a:rPr>
                <a:t>ABI</a:t>
              </a:r>
            </a:p>
          </p:txBody>
        </p:sp>
      </p:grpSp>
      <p:grpSp>
        <p:nvGrpSpPr>
          <p:cNvPr id="95264" name="Group 32"/>
          <p:cNvGrpSpPr>
            <a:grpSpLocks/>
          </p:cNvGrpSpPr>
          <p:nvPr/>
        </p:nvGrpSpPr>
        <p:grpSpPr bwMode="auto">
          <a:xfrm>
            <a:off x="4643438" y="3673475"/>
            <a:ext cx="2736850" cy="1008063"/>
            <a:chOff x="2925" y="2160"/>
            <a:chExt cx="1724" cy="635"/>
          </a:xfrm>
        </p:grpSpPr>
        <p:sp>
          <p:nvSpPr>
            <p:cNvPr id="95260" name="Line 28"/>
            <p:cNvSpPr>
              <a:spLocks noChangeShapeType="1"/>
            </p:cNvSpPr>
            <p:nvPr/>
          </p:nvSpPr>
          <p:spPr bwMode="auto">
            <a:xfrm>
              <a:off x="2925" y="2160"/>
              <a:ext cx="953" cy="0"/>
            </a:xfrm>
            <a:prstGeom prst="line">
              <a:avLst/>
            </a:prstGeom>
            <a:noFill/>
            <a:ln w="38100">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0">
                <a:latin typeface="Arial" panose="020B0604020202020204" pitchFamily="34" charset="0"/>
                <a:cs typeface="Arial" panose="020B0604020202020204" pitchFamily="34" charset="0"/>
              </a:endParaRPr>
            </a:p>
          </p:txBody>
        </p:sp>
        <p:sp>
          <p:nvSpPr>
            <p:cNvPr id="95261" name="Line 29"/>
            <p:cNvSpPr>
              <a:spLocks noChangeShapeType="1"/>
            </p:cNvSpPr>
            <p:nvPr/>
          </p:nvSpPr>
          <p:spPr bwMode="auto">
            <a:xfrm>
              <a:off x="3878" y="2160"/>
              <a:ext cx="0" cy="635"/>
            </a:xfrm>
            <a:prstGeom prst="line">
              <a:avLst/>
            </a:prstGeom>
            <a:noFill/>
            <a:ln w="38100">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0">
                <a:latin typeface="Arial" panose="020B0604020202020204" pitchFamily="34" charset="0"/>
                <a:cs typeface="Arial" panose="020B0604020202020204" pitchFamily="34" charset="0"/>
              </a:endParaRPr>
            </a:p>
          </p:txBody>
        </p:sp>
        <p:sp>
          <p:nvSpPr>
            <p:cNvPr id="95262" name="Line 30"/>
            <p:cNvSpPr>
              <a:spLocks noChangeShapeType="1"/>
            </p:cNvSpPr>
            <p:nvPr/>
          </p:nvSpPr>
          <p:spPr bwMode="auto">
            <a:xfrm>
              <a:off x="3878" y="2795"/>
              <a:ext cx="363" cy="0"/>
            </a:xfrm>
            <a:prstGeom prst="line">
              <a:avLst/>
            </a:prstGeom>
            <a:noFill/>
            <a:ln w="38100">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0">
                <a:latin typeface="Arial" panose="020B0604020202020204" pitchFamily="34" charset="0"/>
                <a:cs typeface="Arial" panose="020B0604020202020204" pitchFamily="34" charset="0"/>
              </a:endParaRPr>
            </a:p>
          </p:txBody>
        </p:sp>
        <p:sp>
          <p:nvSpPr>
            <p:cNvPr id="95263" name="Rectangle 31"/>
            <p:cNvSpPr>
              <a:spLocks noChangeArrowheads="1"/>
            </p:cNvSpPr>
            <p:nvPr/>
          </p:nvSpPr>
          <p:spPr bwMode="auto">
            <a:xfrm>
              <a:off x="4150" y="2568"/>
              <a:ext cx="499" cy="182"/>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en-US" altLang="ko-KR" sz="1100" b="0">
                  <a:solidFill>
                    <a:srgbClr val="0000FF"/>
                  </a:solidFill>
                  <a:latin typeface="Arial" panose="020B0604020202020204" pitchFamily="34" charset="0"/>
                  <a:cs typeface="Arial" panose="020B0604020202020204" pitchFamily="34" charset="0"/>
                </a:rPr>
                <a:t>API</a:t>
              </a:r>
            </a:p>
          </p:txBody>
        </p:sp>
      </p:grpSp>
    </p:spTree>
    <p:extLst>
      <p:ext uri="{BB962C8B-B14F-4D97-AF65-F5344CB8AC3E}">
        <p14:creationId xmlns:p14="http://schemas.microsoft.com/office/powerpoint/2010/main" val="1736455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95253"/>
                                        </p:tgtEl>
                                        <p:attrNameLst>
                                          <p:attrName>style.visibility</p:attrName>
                                        </p:attrNameLst>
                                      </p:cBhvr>
                                      <p:to>
                                        <p:strVal val="visible"/>
                                      </p:to>
                                    </p:set>
                                    <p:animEffect transition="in" filter="box(in)">
                                      <p:cBhvr>
                                        <p:cTn id="7" dur="500"/>
                                        <p:tgtEl>
                                          <p:spTgt spid="952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95259"/>
                                        </p:tgtEl>
                                        <p:attrNameLst>
                                          <p:attrName>style.visibility</p:attrName>
                                        </p:attrNameLst>
                                      </p:cBhvr>
                                      <p:to>
                                        <p:strVal val="visible"/>
                                      </p:to>
                                    </p:set>
                                    <p:animEffect transition="in" filter="box(in)">
                                      <p:cBhvr>
                                        <p:cTn id="12" dur="500"/>
                                        <p:tgtEl>
                                          <p:spTgt spid="952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95264"/>
                                        </p:tgtEl>
                                        <p:attrNameLst>
                                          <p:attrName>style.visibility</p:attrName>
                                        </p:attrNameLst>
                                      </p:cBhvr>
                                      <p:to>
                                        <p:strVal val="visible"/>
                                      </p:to>
                                    </p:set>
                                    <p:animEffect transition="in" filter="box(in)">
                                      <p:cBhvr>
                                        <p:cTn id="17" dur="500"/>
                                        <p:tgtEl>
                                          <p:spTgt spid="95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A91E907E-07DF-4244-8F7D-E1FCCD3499D0}" type="slidenum">
              <a:rPr lang="en-US" altLang="ko-KR"/>
              <a:pPr/>
              <a:t>87</a:t>
            </a:fld>
            <a:r>
              <a:rPr lang="en-US" altLang="ko-KR" dirty="0"/>
              <a:t>/35</a:t>
            </a:r>
          </a:p>
        </p:txBody>
      </p:sp>
      <p:sp>
        <p:nvSpPr>
          <p:cNvPr id="99330" name="Rectangle 2"/>
          <p:cNvSpPr>
            <a:spLocks noGrp="1" noChangeArrowheads="1"/>
          </p:cNvSpPr>
          <p:nvPr>
            <p:ph type="title"/>
          </p:nvPr>
        </p:nvSpPr>
        <p:spPr/>
        <p:txBody>
          <a:bodyPr>
            <a:normAutofit fontScale="90000"/>
          </a:bodyPr>
          <a:lstStyle/>
          <a:p>
            <a:r>
              <a:rPr lang="en-US" altLang="ko-KR" dirty="0">
                <a:latin typeface="Arial" panose="020B0604020202020204" pitchFamily="34" charset="0"/>
              </a:rPr>
              <a:t>Architecture, Implementation Layers</a:t>
            </a:r>
          </a:p>
        </p:txBody>
      </p:sp>
      <p:sp>
        <p:nvSpPr>
          <p:cNvPr id="99331" name="Rectangle 3"/>
          <p:cNvSpPr>
            <a:spLocks noGrp="1" noChangeArrowheads="1"/>
          </p:cNvSpPr>
          <p:nvPr>
            <p:ph type="body" idx="1"/>
          </p:nvPr>
        </p:nvSpPr>
        <p:spPr/>
        <p:txBody>
          <a:bodyPr/>
          <a:lstStyle/>
          <a:p>
            <a:r>
              <a:rPr lang="en-US" altLang="ko-KR" dirty="0">
                <a:latin typeface="Arial" panose="020B0604020202020204" pitchFamily="34" charset="0"/>
              </a:rPr>
              <a:t>Implementation Layer : ISA</a:t>
            </a:r>
          </a:p>
          <a:p>
            <a:pPr lvl="1"/>
            <a:r>
              <a:rPr lang="en-US" altLang="ko-KR" dirty="0">
                <a:latin typeface="Arial" panose="020B0604020202020204" pitchFamily="34" charset="0"/>
              </a:rPr>
              <a:t>Instruction Set Architecture</a:t>
            </a:r>
          </a:p>
          <a:p>
            <a:pPr lvl="1"/>
            <a:r>
              <a:rPr lang="en-US" altLang="ko-KR" dirty="0">
                <a:latin typeface="Arial" panose="020B0604020202020204" pitchFamily="34" charset="0"/>
              </a:rPr>
              <a:t>Divides hardware and software</a:t>
            </a:r>
          </a:p>
          <a:p>
            <a:pPr lvl="1"/>
            <a:r>
              <a:rPr lang="en-US" altLang="ko-KR" dirty="0">
                <a:latin typeface="Arial" panose="020B0604020202020204" pitchFamily="34" charset="0"/>
              </a:rPr>
              <a:t>Concept of ISA originates from </a:t>
            </a:r>
            <a:r>
              <a:rPr lang="en-US" altLang="ko-KR" b="1" dirty="0">
                <a:solidFill>
                  <a:srgbClr val="3366FF"/>
                </a:solidFill>
                <a:latin typeface="Arial" panose="020B0604020202020204" pitchFamily="34" charset="0"/>
              </a:rPr>
              <a:t>IBM 360</a:t>
            </a:r>
          </a:p>
          <a:p>
            <a:pPr lvl="2"/>
            <a:r>
              <a:rPr lang="en-US" altLang="ko-KR" dirty="0">
                <a:latin typeface="Arial" panose="020B0604020202020204" pitchFamily="34" charset="0"/>
              </a:rPr>
              <a:t>IBM System/360 Model (20, 40, 30, 50, 60, 62, 70, 92, 44, 57, 65, 67, 75, 91, 25, 85, 95, 195, 22) : 1964~1971</a:t>
            </a:r>
          </a:p>
          <a:p>
            <a:pPr lvl="2"/>
            <a:r>
              <a:rPr lang="en-US" altLang="ko-KR" dirty="0">
                <a:latin typeface="Arial" panose="020B0604020202020204" pitchFamily="34" charset="0"/>
              </a:rPr>
              <a:t>Various prices, processing power, processing unit, devices</a:t>
            </a:r>
          </a:p>
          <a:p>
            <a:pPr lvl="2"/>
            <a:r>
              <a:rPr lang="en-US" altLang="ko-KR" dirty="0">
                <a:latin typeface="Arial" panose="020B0604020202020204" pitchFamily="34" charset="0"/>
              </a:rPr>
              <a:t>But guarantee a </a:t>
            </a:r>
            <a:r>
              <a:rPr lang="en-US" altLang="ko-KR" i="1" dirty="0">
                <a:latin typeface="Arial" panose="020B0604020202020204" pitchFamily="34" charset="0"/>
              </a:rPr>
              <a:t>software compatibility</a:t>
            </a:r>
          </a:p>
          <a:p>
            <a:pPr lvl="2"/>
            <a:endParaRPr lang="en-US" altLang="ko-KR" dirty="0">
              <a:latin typeface="Arial" panose="020B0604020202020204" pitchFamily="34" charset="0"/>
            </a:endParaRPr>
          </a:p>
          <a:p>
            <a:pPr lvl="1"/>
            <a:r>
              <a:rPr lang="en-US" altLang="ko-KR" dirty="0">
                <a:latin typeface="Arial" panose="020B0604020202020204" pitchFamily="34" charset="0"/>
              </a:rPr>
              <a:t>User ISA and System ISA</a:t>
            </a:r>
          </a:p>
        </p:txBody>
      </p:sp>
    </p:spTree>
    <p:extLst>
      <p:ext uri="{BB962C8B-B14F-4D97-AF65-F5344CB8AC3E}">
        <p14:creationId xmlns:p14="http://schemas.microsoft.com/office/powerpoint/2010/main" val="34371228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normAutofit/>
          </a:bodyPr>
          <a:lstStyle/>
          <a:p>
            <a:r>
              <a:rPr lang="en-US" altLang="ko-KR" dirty="0">
                <a:latin typeface="Arial" panose="020B0604020202020204" pitchFamily="34" charset="0"/>
              </a:rPr>
              <a:t>Implement the ISA</a:t>
            </a:r>
          </a:p>
        </p:txBody>
      </p:sp>
      <p:sp>
        <p:nvSpPr>
          <p:cNvPr id="109571" name="Rectangle 3"/>
          <p:cNvSpPr>
            <a:spLocks noGrp="1" noChangeArrowheads="1"/>
          </p:cNvSpPr>
          <p:nvPr>
            <p:ph type="body" idx="1"/>
          </p:nvPr>
        </p:nvSpPr>
        <p:spPr/>
        <p:txBody>
          <a:bodyPr/>
          <a:lstStyle/>
          <a:p>
            <a:r>
              <a:rPr lang="en-US" altLang="ko-KR" dirty="0">
                <a:latin typeface="Arial" panose="020B0604020202020204" pitchFamily="34" charset="0"/>
              </a:rPr>
              <a:t>Machine from the perspective of a system</a:t>
            </a:r>
          </a:p>
          <a:p>
            <a:pPr lvl="1"/>
            <a:r>
              <a:rPr lang="en-US" altLang="ko-KR" dirty="0">
                <a:latin typeface="Arial" panose="020B0604020202020204" pitchFamily="34" charset="0"/>
              </a:rPr>
              <a:t>ISA provides interface between system and machine</a:t>
            </a:r>
          </a:p>
        </p:txBody>
      </p:sp>
      <p:grpSp>
        <p:nvGrpSpPr>
          <p:cNvPr id="109590" name="Group 22"/>
          <p:cNvGrpSpPr>
            <a:grpSpLocks/>
          </p:cNvGrpSpPr>
          <p:nvPr/>
        </p:nvGrpSpPr>
        <p:grpSpPr bwMode="auto">
          <a:xfrm>
            <a:off x="5219700" y="2997200"/>
            <a:ext cx="3313113" cy="3095625"/>
            <a:chOff x="1156" y="1888"/>
            <a:chExt cx="2087" cy="1950"/>
          </a:xfrm>
        </p:grpSpPr>
        <p:sp>
          <p:nvSpPr>
            <p:cNvPr id="109591" name="Rectangle 23"/>
            <p:cNvSpPr>
              <a:spLocks noChangeArrowheads="1"/>
            </p:cNvSpPr>
            <p:nvPr/>
          </p:nvSpPr>
          <p:spPr bwMode="auto">
            <a:xfrm>
              <a:off x="1156" y="1888"/>
              <a:ext cx="2087" cy="817"/>
            </a:xfrm>
            <a:prstGeom prst="rect">
              <a:avLst/>
            </a:prstGeom>
            <a:solidFill>
              <a:srgbClr val="FFFF99">
                <a:alpha val="89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Application                                                 </a:t>
              </a:r>
            </a:p>
            <a:p>
              <a:r>
                <a:rPr lang="en-US" altLang="ko-KR" sz="1200" b="0">
                  <a:latin typeface="Arial" panose="020B0604020202020204" pitchFamily="34" charset="0"/>
                  <a:cs typeface="Arial" panose="020B0604020202020204" pitchFamily="34" charset="0"/>
                </a:rPr>
                <a:t>Programs                                                   </a:t>
              </a:r>
            </a:p>
            <a:p>
              <a:endParaRPr lang="en-US" altLang="ko-KR" sz="1200" b="0">
                <a:latin typeface="Arial" panose="020B0604020202020204" pitchFamily="34" charset="0"/>
                <a:cs typeface="Arial" panose="020B0604020202020204" pitchFamily="34" charset="0"/>
              </a:endParaRPr>
            </a:p>
            <a:p>
              <a:endParaRPr lang="en-US" altLang="ko-KR" sz="1200" b="0">
                <a:latin typeface="Arial" panose="020B0604020202020204" pitchFamily="34" charset="0"/>
                <a:cs typeface="Arial" panose="020B0604020202020204" pitchFamily="34" charset="0"/>
              </a:endParaRPr>
            </a:p>
            <a:p>
              <a:endParaRPr lang="en-US" altLang="ko-KR" sz="1200" b="0">
                <a:latin typeface="Arial" panose="020B0604020202020204" pitchFamily="34" charset="0"/>
                <a:cs typeface="Arial" panose="020B0604020202020204" pitchFamily="34" charset="0"/>
              </a:endParaRPr>
            </a:p>
            <a:p>
              <a:endParaRPr lang="en-US" altLang="ko-KR" sz="1200" b="0">
                <a:latin typeface="Arial" panose="020B0604020202020204" pitchFamily="34" charset="0"/>
                <a:cs typeface="Arial" panose="020B0604020202020204" pitchFamily="34" charset="0"/>
              </a:endParaRPr>
            </a:p>
          </p:txBody>
        </p:sp>
        <p:sp>
          <p:nvSpPr>
            <p:cNvPr id="109592" name="Rectangle 24"/>
            <p:cNvSpPr>
              <a:spLocks noChangeArrowheads="1"/>
            </p:cNvSpPr>
            <p:nvPr/>
          </p:nvSpPr>
          <p:spPr bwMode="auto">
            <a:xfrm>
              <a:off x="2064" y="2024"/>
              <a:ext cx="952" cy="681"/>
            </a:xfrm>
            <a:prstGeom prst="rect">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Libraries</a:t>
              </a:r>
            </a:p>
            <a:p>
              <a:endParaRPr lang="en-US" altLang="ko-KR" sz="1200" b="0">
                <a:latin typeface="Arial" panose="020B0604020202020204" pitchFamily="34" charset="0"/>
                <a:cs typeface="Arial" panose="020B0604020202020204" pitchFamily="34" charset="0"/>
              </a:endParaRPr>
            </a:p>
            <a:p>
              <a:endParaRPr lang="en-US" altLang="ko-KR" sz="1200" b="0">
                <a:latin typeface="Arial" panose="020B0604020202020204" pitchFamily="34" charset="0"/>
                <a:cs typeface="Arial" panose="020B0604020202020204" pitchFamily="34" charset="0"/>
              </a:endParaRPr>
            </a:p>
            <a:p>
              <a:endParaRPr lang="en-US" altLang="ko-KR" sz="1200" b="0">
                <a:latin typeface="Arial" panose="020B0604020202020204" pitchFamily="34" charset="0"/>
                <a:cs typeface="Arial" panose="020B0604020202020204" pitchFamily="34" charset="0"/>
              </a:endParaRPr>
            </a:p>
            <a:p>
              <a:endParaRPr lang="en-US" altLang="ko-KR" sz="1200" b="0">
                <a:latin typeface="Arial" panose="020B0604020202020204" pitchFamily="34" charset="0"/>
                <a:cs typeface="Arial" panose="020B0604020202020204" pitchFamily="34" charset="0"/>
              </a:endParaRPr>
            </a:p>
          </p:txBody>
        </p:sp>
        <p:sp>
          <p:nvSpPr>
            <p:cNvPr id="109593" name="Rectangle 25"/>
            <p:cNvSpPr>
              <a:spLocks noChangeArrowheads="1"/>
            </p:cNvSpPr>
            <p:nvPr/>
          </p:nvSpPr>
          <p:spPr bwMode="auto">
            <a:xfrm>
              <a:off x="1156" y="2251"/>
              <a:ext cx="1588" cy="454"/>
            </a:xfrm>
            <a:prstGeom prst="rect">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Operating System            </a:t>
              </a:r>
            </a:p>
            <a:p>
              <a:endParaRPr lang="en-US" altLang="ko-KR" sz="1200" b="0">
                <a:latin typeface="Arial" panose="020B0604020202020204" pitchFamily="34" charset="0"/>
                <a:cs typeface="Arial" panose="020B0604020202020204" pitchFamily="34" charset="0"/>
              </a:endParaRPr>
            </a:p>
            <a:p>
              <a:endParaRPr lang="en-US" altLang="ko-KR" sz="1200" b="0">
                <a:latin typeface="Arial" panose="020B0604020202020204" pitchFamily="34" charset="0"/>
                <a:cs typeface="Arial" panose="020B0604020202020204" pitchFamily="34" charset="0"/>
              </a:endParaRPr>
            </a:p>
          </p:txBody>
        </p:sp>
        <p:sp>
          <p:nvSpPr>
            <p:cNvPr id="109594" name="Rectangle 26"/>
            <p:cNvSpPr>
              <a:spLocks noChangeArrowheads="1"/>
            </p:cNvSpPr>
            <p:nvPr/>
          </p:nvSpPr>
          <p:spPr bwMode="auto">
            <a:xfrm>
              <a:off x="1156" y="2704"/>
              <a:ext cx="2087" cy="363"/>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ko-KR" sz="1200" b="0">
                <a:latin typeface="Arial" panose="020B0604020202020204" pitchFamily="34" charset="0"/>
                <a:cs typeface="Arial" panose="020B0604020202020204" pitchFamily="34" charset="0"/>
              </a:endParaRPr>
            </a:p>
            <a:p>
              <a:r>
                <a:rPr lang="en-US" altLang="ko-KR" sz="1200" b="0">
                  <a:latin typeface="Arial" panose="020B0604020202020204" pitchFamily="34" charset="0"/>
                  <a:cs typeface="Arial" panose="020B0604020202020204" pitchFamily="34" charset="0"/>
                </a:rPr>
                <a:t>Execution Hardware                            </a:t>
              </a:r>
            </a:p>
            <a:p>
              <a:endParaRPr lang="en-US" altLang="ko-KR" sz="1200" b="0">
                <a:latin typeface="Arial" panose="020B0604020202020204" pitchFamily="34" charset="0"/>
                <a:cs typeface="Arial" panose="020B0604020202020204" pitchFamily="34" charset="0"/>
              </a:endParaRPr>
            </a:p>
          </p:txBody>
        </p:sp>
        <p:sp>
          <p:nvSpPr>
            <p:cNvPr id="109595" name="Rectangle 27"/>
            <p:cNvSpPr>
              <a:spLocks noChangeArrowheads="1"/>
            </p:cNvSpPr>
            <p:nvPr/>
          </p:nvSpPr>
          <p:spPr bwMode="auto">
            <a:xfrm>
              <a:off x="2336" y="2795"/>
              <a:ext cx="907" cy="499"/>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Memory</a:t>
              </a:r>
            </a:p>
            <a:p>
              <a:r>
                <a:rPr lang="en-US" altLang="ko-KR" sz="1200" b="0">
                  <a:latin typeface="Arial" panose="020B0604020202020204" pitchFamily="34" charset="0"/>
                  <a:cs typeface="Arial" panose="020B0604020202020204" pitchFamily="34" charset="0"/>
                </a:rPr>
                <a:t>Translation</a:t>
              </a:r>
            </a:p>
            <a:p>
              <a:endParaRPr lang="en-US" altLang="ko-KR" sz="1200" b="0">
                <a:latin typeface="Arial" panose="020B0604020202020204" pitchFamily="34" charset="0"/>
                <a:cs typeface="Arial" panose="020B0604020202020204" pitchFamily="34" charset="0"/>
              </a:endParaRPr>
            </a:p>
            <a:p>
              <a:endParaRPr lang="en-US" altLang="ko-KR" sz="1200" b="0">
                <a:latin typeface="Arial" panose="020B0604020202020204" pitchFamily="34" charset="0"/>
                <a:cs typeface="Arial" panose="020B0604020202020204" pitchFamily="34" charset="0"/>
              </a:endParaRPr>
            </a:p>
          </p:txBody>
        </p:sp>
        <p:sp>
          <p:nvSpPr>
            <p:cNvPr id="109596" name="Rectangle 28"/>
            <p:cNvSpPr>
              <a:spLocks noChangeArrowheads="1"/>
            </p:cNvSpPr>
            <p:nvPr/>
          </p:nvSpPr>
          <p:spPr bwMode="auto">
            <a:xfrm>
              <a:off x="1156" y="3521"/>
              <a:ext cx="726" cy="31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IO Devices,</a:t>
              </a:r>
            </a:p>
            <a:p>
              <a:r>
                <a:rPr lang="en-US" altLang="ko-KR" sz="1200" b="0">
                  <a:latin typeface="Arial" panose="020B0604020202020204" pitchFamily="34" charset="0"/>
                  <a:cs typeface="Arial" panose="020B0604020202020204" pitchFamily="34" charset="0"/>
                </a:rPr>
                <a:t>Networking</a:t>
              </a:r>
            </a:p>
          </p:txBody>
        </p:sp>
        <p:sp>
          <p:nvSpPr>
            <p:cNvPr id="109597" name="Rectangle 29"/>
            <p:cNvSpPr>
              <a:spLocks noChangeArrowheads="1"/>
            </p:cNvSpPr>
            <p:nvPr/>
          </p:nvSpPr>
          <p:spPr bwMode="auto">
            <a:xfrm>
              <a:off x="1156" y="3294"/>
              <a:ext cx="726" cy="22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Controllers</a:t>
              </a:r>
            </a:p>
          </p:txBody>
        </p:sp>
        <p:sp>
          <p:nvSpPr>
            <p:cNvPr id="109598" name="Rectangle 30"/>
            <p:cNvSpPr>
              <a:spLocks noChangeArrowheads="1"/>
            </p:cNvSpPr>
            <p:nvPr/>
          </p:nvSpPr>
          <p:spPr bwMode="auto">
            <a:xfrm>
              <a:off x="1156" y="3067"/>
              <a:ext cx="1679" cy="22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System Interconnect (Bus)</a:t>
              </a:r>
            </a:p>
          </p:txBody>
        </p:sp>
        <p:sp>
          <p:nvSpPr>
            <p:cNvPr id="109599" name="Rectangle 31"/>
            <p:cNvSpPr>
              <a:spLocks noChangeArrowheads="1"/>
            </p:cNvSpPr>
            <p:nvPr/>
          </p:nvSpPr>
          <p:spPr bwMode="auto">
            <a:xfrm>
              <a:off x="2517" y="3294"/>
              <a:ext cx="726" cy="22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Controllers</a:t>
              </a:r>
            </a:p>
          </p:txBody>
        </p:sp>
        <p:sp>
          <p:nvSpPr>
            <p:cNvPr id="109600" name="Rectangle 32"/>
            <p:cNvSpPr>
              <a:spLocks noChangeArrowheads="1"/>
            </p:cNvSpPr>
            <p:nvPr/>
          </p:nvSpPr>
          <p:spPr bwMode="auto">
            <a:xfrm>
              <a:off x="2517" y="3521"/>
              <a:ext cx="726" cy="31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Main Memory</a:t>
              </a:r>
            </a:p>
          </p:txBody>
        </p:sp>
        <p:sp>
          <p:nvSpPr>
            <p:cNvPr id="109601" name="Rectangle 33"/>
            <p:cNvSpPr>
              <a:spLocks noChangeArrowheads="1"/>
            </p:cNvSpPr>
            <p:nvPr/>
          </p:nvSpPr>
          <p:spPr bwMode="auto">
            <a:xfrm>
              <a:off x="1156" y="2478"/>
              <a:ext cx="454" cy="227"/>
            </a:xfrm>
            <a:prstGeom prst="rect">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Drivers</a:t>
              </a:r>
            </a:p>
          </p:txBody>
        </p:sp>
        <p:sp>
          <p:nvSpPr>
            <p:cNvPr id="109602" name="Rectangle 34"/>
            <p:cNvSpPr>
              <a:spLocks noChangeArrowheads="1"/>
            </p:cNvSpPr>
            <p:nvPr/>
          </p:nvSpPr>
          <p:spPr bwMode="auto">
            <a:xfrm>
              <a:off x="1610" y="2478"/>
              <a:ext cx="454" cy="227"/>
            </a:xfrm>
            <a:prstGeom prst="rect">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Memory</a:t>
              </a:r>
            </a:p>
            <a:p>
              <a:r>
                <a:rPr lang="en-US" altLang="ko-KR" sz="1200" b="0">
                  <a:latin typeface="Arial" panose="020B0604020202020204" pitchFamily="34" charset="0"/>
                  <a:cs typeface="Arial" panose="020B0604020202020204" pitchFamily="34" charset="0"/>
                </a:rPr>
                <a:t>Manager</a:t>
              </a:r>
            </a:p>
          </p:txBody>
        </p:sp>
        <p:sp>
          <p:nvSpPr>
            <p:cNvPr id="109603" name="Rectangle 35"/>
            <p:cNvSpPr>
              <a:spLocks noChangeArrowheads="1"/>
            </p:cNvSpPr>
            <p:nvPr/>
          </p:nvSpPr>
          <p:spPr bwMode="auto">
            <a:xfrm>
              <a:off x="2064" y="2478"/>
              <a:ext cx="454" cy="227"/>
            </a:xfrm>
            <a:prstGeom prst="rect">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Scheduler</a:t>
              </a:r>
            </a:p>
          </p:txBody>
        </p:sp>
      </p:grpSp>
      <p:grpSp>
        <p:nvGrpSpPr>
          <p:cNvPr id="109606" name="Group 38"/>
          <p:cNvGrpSpPr>
            <a:grpSpLocks/>
          </p:cNvGrpSpPr>
          <p:nvPr/>
        </p:nvGrpSpPr>
        <p:grpSpPr bwMode="auto">
          <a:xfrm>
            <a:off x="1258888" y="3068638"/>
            <a:ext cx="3241675" cy="2447925"/>
            <a:chOff x="793" y="1933"/>
            <a:chExt cx="2042" cy="1542"/>
          </a:xfrm>
        </p:grpSpPr>
        <p:sp>
          <p:nvSpPr>
            <p:cNvPr id="109573" name="Rectangle 5"/>
            <p:cNvSpPr>
              <a:spLocks noChangeArrowheads="1"/>
            </p:cNvSpPr>
            <p:nvPr/>
          </p:nvSpPr>
          <p:spPr bwMode="auto">
            <a:xfrm>
              <a:off x="930" y="1933"/>
              <a:ext cx="1451" cy="1542"/>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0">
                <a:latin typeface="Arial" panose="020B0604020202020204" pitchFamily="34" charset="0"/>
                <a:cs typeface="Arial" panose="020B0604020202020204" pitchFamily="34" charset="0"/>
              </a:endParaRPr>
            </a:p>
          </p:txBody>
        </p:sp>
        <p:sp>
          <p:nvSpPr>
            <p:cNvPr id="109574" name="Rectangle 6"/>
            <p:cNvSpPr>
              <a:spLocks noChangeArrowheads="1"/>
            </p:cNvSpPr>
            <p:nvPr/>
          </p:nvSpPr>
          <p:spPr bwMode="auto">
            <a:xfrm>
              <a:off x="930" y="2886"/>
              <a:ext cx="907" cy="589"/>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1200" b="0">
                <a:latin typeface="Arial" panose="020B0604020202020204" pitchFamily="34" charset="0"/>
                <a:cs typeface="Arial" panose="020B0604020202020204" pitchFamily="34" charset="0"/>
              </a:endParaRPr>
            </a:p>
          </p:txBody>
        </p:sp>
        <p:sp>
          <p:nvSpPr>
            <p:cNvPr id="109575" name="Rectangle 7"/>
            <p:cNvSpPr>
              <a:spLocks noChangeArrowheads="1"/>
            </p:cNvSpPr>
            <p:nvPr/>
          </p:nvSpPr>
          <p:spPr bwMode="auto">
            <a:xfrm>
              <a:off x="1973" y="2885"/>
              <a:ext cx="408" cy="59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0">
                <a:latin typeface="Arial" panose="020B0604020202020204" pitchFamily="34" charset="0"/>
                <a:cs typeface="Arial" panose="020B0604020202020204" pitchFamily="34" charset="0"/>
              </a:endParaRPr>
            </a:p>
          </p:txBody>
        </p:sp>
        <p:sp>
          <p:nvSpPr>
            <p:cNvPr id="109576" name="Rectangle 8"/>
            <p:cNvSpPr>
              <a:spLocks noChangeArrowheads="1"/>
            </p:cNvSpPr>
            <p:nvPr/>
          </p:nvSpPr>
          <p:spPr bwMode="auto">
            <a:xfrm>
              <a:off x="1791" y="2885"/>
              <a:ext cx="409" cy="590"/>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0">
                <a:latin typeface="Arial" panose="020B0604020202020204" pitchFamily="34" charset="0"/>
                <a:cs typeface="Arial" panose="020B0604020202020204" pitchFamily="34" charset="0"/>
              </a:endParaRPr>
            </a:p>
          </p:txBody>
        </p:sp>
        <p:sp>
          <p:nvSpPr>
            <p:cNvPr id="109577" name="Line 9"/>
            <p:cNvSpPr>
              <a:spLocks noChangeShapeType="1"/>
            </p:cNvSpPr>
            <p:nvPr/>
          </p:nvSpPr>
          <p:spPr bwMode="auto">
            <a:xfrm>
              <a:off x="1746" y="3475"/>
              <a:ext cx="45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0">
                <a:latin typeface="Arial" panose="020B0604020202020204" pitchFamily="34" charset="0"/>
                <a:cs typeface="Arial" panose="020B0604020202020204" pitchFamily="34" charset="0"/>
              </a:endParaRPr>
            </a:p>
          </p:txBody>
        </p:sp>
        <p:sp>
          <p:nvSpPr>
            <p:cNvPr id="109578" name="Rectangle 10"/>
            <p:cNvSpPr>
              <a:spLocks noChangeArrowheads="1"/>
            </p:cNvSpPr>
            <p:nvPr/>
          </p:nvSpPr>
          <p:spPr bwMode="auto">
            <a:xfrm>
              <a:off x="1247" y="3067"/>
              <a:ext cx="816" cy="227"/>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Machine</a:t>
              </a:r>
            </a:p>
          </p:txBody>
        </p:sp>
        <p:sp>
          <p:nvSpPr>
            <p:cNvPr id="109580" name="Rectangle 12"/>
            <p:cNvSpPr>
              <a:spLocks noChangeArrowheads="1"/>
            </p:cNvSpPr>
            <p:nvPr/>
          </p:nvSpPr>
          <p:spPr bwMode="auto">
            <a:xfrm>
              <a:off x="1837" y="2704"/>
              <a:ext cx="544"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User ISA</a:t>
              </a:r>
            </a:p>
          </p:txBody>
        </p:sp>
        <p:sp>
          <p:nvSpPr>
            <p:cNvPr id="109581" name="Line 13"/>
            <p:cNvSpPr>
              <a:spLocks noChangeShapeType="1"/>
            </p:cNvSpPr>
            <p:nvPr/>
          </p:nvSpPr>
          <p:spPr bwMode="auto">
            <a:xfrm flipV="1">
              <a:off x="1429" y="2885"/>
              <a:ext cx="771"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0">
                <a:latin typeface="Arial" panose="020B0604020202020204" pitchFamily="34" charset="0"/>
                <a:cs typeface="Arial" panose="020B0604020202020204" pitchFamily="34" charset="0"/>
              </a:endParaRPr>
            </a:p>
          </p:txBody>
        </p:sp>
        <p:sp>
          <p:nvSpPr>
            <p:cNvPr id="109582" name="Line 14"/>
            <p:cNvSpPr>
              <a:spLocks noChangeShapeType="1"/>
            </p:cNvSpPr>
            <p:nvPr/>
          </p:nvSpPr>
          <p:spPr bwMode="auto">
            <a:xfrm>
              <a:off x="793" y="2886"/>
              <a:ext cx="817"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0">
                <a:latin typeface="Arial" panose="020B0604020202020204" pitchFamily="34" charset="0"/>
                <a:cs typeface="Arial" panose="020B0604020202020204" pitchFamily="34" charset="0"/>
              </a:endParaRPr>
            </a:p>
          </p:txBody>
        </p:sp>
        <p:sp>
          <p:nvSpPr>
            <p:cNvPr id="109584" name="Line 16"/>
            <p:cNvSpPr>
              <a:spLocks noChangeShapeType="1"/>
            </p:cNvSpPr>
            <p:nvPr/>
          </p:nvSpPr>
          <p:spPr bwMode="auto">
            <a:xfrm flipV="1">
              <a:off x="1791" y="2885"/>
              <a:ext cx="726" cy="1"/>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0">
                <a:latin typeface="Arial" panose="020B0604020202020204" pitchFamily="34" charset="0"/>
                <a:cs typeface="Arial" panose="020B0604020202020204" pitchFamily="34" charset="0"/>
              </a:endParaRPr>
            </a:p>
          </p:txBody>
        </p:sp>
        <p:sp>
          <p:nvSpPr>
            <p:cNvPr id="109585" name="Rectangle 17"/>
            <p:cNvSpPr>
              <a:spLocks noChangeArrowheads="1"/>
            </p:cNvSpPr>
            <p:nvPr/>
          </p:nvSpPr>
          <p:spPr bwMode="auto">
            <a:xfrm>
              <a:off x="2517" y="2795"/>
              <a:ext cx="318"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ISA</a:t>
              </a:r>
            </a:p>
          </p:txBody>
        </p:sp>
        <p:sp>
          <p:nvSpPr>
            <p:cNvPr id="109586" name="Rectangle 18"/>
            <p:cNvSpPr>
              <a:spLocks noChangeArrowheads="1"/>
            </p:cNvSpPr>
            <p:nvPr/>
          </p:nvSpPr>
          <p:spPr bwMode="auto">
            <a:xfrm>
              <a:off x="1066" y="1933"/>
              <a:ext cx="1043"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Application Software</a:t>
              </a:r>
            </a:p>
          </p:txBody>
        </p:sp>
        <p:sp>
          <p:nvSpPr>
            <p:cNvPr id="109604" name="Rectangle 36"/>
            <p:cNvSpPr>
              <a:spLocks noChangeArrowheads="1"/>
            </p:cNvSpPr>
            <p:nvPr/>
          </p:nvSpPr>
          <p:spPr bwMode="auto">
            <a:xfrm>
              <a:off x="975" y="2704"/>
              <a:ext cx="544"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System ISA</a:t>
              </a:r>
            </a:p>
          </p:txBody>
        </p:sp>
        <p:sp>
          <p:nvSpPr>
            <p:cNvPr id="109605" name="Rectangle 37"/>
            <p:cNvSpPr>
              <a:spLocks noChangeArrowheads="1"/>
            </p:cNvSpPr>
            <p:nvPr/>
          </p:nvSpPr>
          <p:spPr bwMode="auto">
            <a:xfrm>
              <a:off x="930" y="2341"/>
              <a:ext cx="1179" cy="54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Operating System</a:t>
              </a:r>
            </a:p>
            <a:p>
              <a:endParaRPr lang="en-US" altLang="ko-KR" sz="1200" b="0">
                <a:latin typeface="Arial" panose="020B0604020202020204" pitchFamily="34" charset="0"/>
                <a:cs typeface="Arial" panose="020B0604020202020204" pitchFamily="34" charset="0"/>
              </a:endParaRPr>
            </a:p>
            <a:p>
              <a:endParaRPr lang="en-US" altLang="ko-KR" sz="1200" b="0">
                <a:latin typeface="Arial" panose="020B0604020202020204" pitchFamily="34" charset="0"/>
                <a:cs typeface="Arial" panose="020B0604020202020204" pitchFamily="34" charset="0"/>
              </a:endParaRPr>
            </a:p>
            <a:p>
              <a:endParaRPr lang="en-US" altLang="ko-KR" sz="1200" b="0">
                <a:latin typeface="Arial" panose="020B0604020202020204" pitchFamily="34" charset="0"/>
                <a:cs typeface="Arial" panose="020B0604020202020204" pitchFamily="34" charset="0"/>
              </a:endParaRPr>
            </a:p>
          </p:txBody>
        </p:sp>
      </p:grpSp>
      <p:sp>
        <p:nvSpPr>
          <p:cNvPr id="35" name="文本框 34"/>
          <p:cNvSpPr txBox="1"/>
          <p:nvPr/>
        </p:nvSpPr>
        <p:spPr>
          <a:xfrm>
            <a:off x="666750" y="5955347"/>
            <a:ext cx="4343400" cy="341632"/>
          </a:xfrm>
          <a:prstGeom prst="rect">
            <a:avLst/>
          </a:prstGeom>
          <a:noFill/>
        </p:spPr>
        <p:txBody>
          <a:bodyPr wrap="square" rtlCol="0">
            <a:spAutoFit/>
          </a:bodyPr>
          <a:lstStyle/>
          <a:p>
            <a:r>
              <a:rPr lang="en-US" altLang="zh-CN" dirty="0"/>
              <a:t>Question: ISA Emulation?</a:t>
            </a:r>
            <a:endParaRPr lang="zh-CN" altLang="en-US" dirty="0"/>
          </a:p>
        </p:txBody>
      </p:sp>
    </p:spTree>
    <p:extLst>
      <p:ext uri="{BB962C8B-B14F-4D97-AF65-F5344CB8AC3E}">
        <p14:creationId xmlns:p14="http://schemas.microsoft.com/office/powerpoint/2010/main" val="42561139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a:spLocks noGrp="1"/>
          </p:cNvSpPr>
          <p:nvPr>
            <p:ph type="ftr" sz="quarter" idx="11"/>
          </p:nvPr>
        </p:nvSpPr>
        <p:spPr/>
        <p:txBody>
          <a:bodyPr/>
          <a:lstStyle/>
          <a:p>
            <a:r>
              <a:rPr lang="en-US" altLang="ko-KR"/>
              <a:t>Virtual Machines</a:t>
            </a:r>
          </a:p>
        </p:txBody>
      </p:sp>
      <p:sp>
        <p:nvSpPr>
          <p:cNvPr id="5" name="灯片编号占位符 5"/>
          <p:cNvSpPr>
            <a:spLocks noGrp="1"/>
          </p:cNvSpPr>
          <p:nvPr>
            <p:ph type="sldNum" sz="quarter" idx="12"/>
          </p:nvPr>
        </p:nvSpPr>
        <p:spPr/>
        <p:txBody>
          <a:bodyPr/>
          <a:lstStyle/>
          <a:p>
            <a:fld id="{36D40ABC-B285-4A2F-95A4-B0F7D1B6DB4D}" type="slidenum">
              <a:rPr lang="en-US" altLang="ko-KR"/>
              <a:pPr/>
              <a:t>89</a:t>
            </a:fld>
            <a:r>
              <a:rPr lang="en-US" altLang="ko-KR"/>
              <a:t>/35</a:t>
            </a:r>
          </a:p>
        </p:txBody>
      </p:sp>
      <p:sp>
        <p:nvSpPr>
          <p:cNvPr id="101378" name="Rectangle 2"/>
          <p:cNvSpPr>
            <a:spLocks noGrp="1" noChangeArrowheads="1"/>
          </p:cNvSpPr>
          <p:nvPr>
            <p:ph type="title"/>
          </p:nvPr>
        </p:nvSpPr>
        <p:spPr/>
        <p:txBody>
          <a:bodyPr>
            <a:normAutofit fontScale="90000"/>
          </a:bodyPr>
          <a:lstStyle/>
          <a:p>
            <a:r>
              <a:rPr lang="en-US" altLang="ko-KR">
                <a:latin typeface="Arial" panose="020B0604020202020204" pitchFamily="34" charset="0"/>
              </a:rPr>
              <a:t>Architecture, Implementation Layers</a:t>
            </a:r>
          </a:p>
        </p:txBody>
      </p:sp>
      <p:sp>
        <p:nvSpPr>
          <p:cNvPr id="101379" name="Rectangle 3"/>
          <p:cNvSpPr>
            <a:spLocks noGrp="1" noChangeArrowheads="1"/>
          </p:cNvSpPr>
          <p:nvPr>
            <p:ph type="body" idx="1"/>
          </p:nvPr>
        </p:nvSpPr>
        <p:spPr/>
        <p:txBody>
          <a:bodyPr/>
          <a:lstStyle/>
          <a:p>
            <a:r>
              <a:rPr lang="en-US" altLang="ko-KR" dirty="0">
                <a:latin typeface="Arial" panose="020B0604020202020204" pitchFamily="34" charset="0"/>
              </a:rPr>
              <a:t>Implementation Layer : ABI</a:t>
            </a:r>
          </a:p>
          <a:p>
            <a:pPr lvl="1"/>
            <a:r>
              <a:rPr lang="en-US" altLang="ko-KR" dirty="0">
                <a:latin typeface="Arial" panose="020B0604020202020204" pitchFamily="34" charset="0"/>
              </a:rPr>
              <a:t>Application Binary Interface</a:t>
            </a:r>
          </a:p>
          <a:p>
            <a:pPr lvl="1"/>
            <a:r>
              <a:rPr lang="en-US" altLang="ko-KR" dirty="0">
                <a:latin typeface="Arial" panose="020B0604020202020204" pitchFamily="34" charset="0"/>
              </a:rPr>
              <a:t>Provides a program with access to the hardware resource and services available in a system</a:t>
            </a:r>
          </a:p>
          <a:p>
            <a:pPr lvl="1"/>
            <a:r>
              <a:rPr lang="en-US" altLang="ko-KR" dirty="0">
                <a:latin typeface="Arial" panose="020B0604020202020204" pitchFamily="34" charset="0"/>
              </a:rPr>
              <a:t>Consists of </a:t>
            </a:r>
            <a:r>
              <a:rPr lang="en-US" altLang="ko-KR" i="1" u="sng" dirty="0">
                <a:latin typeface="Arial" panose="020B0604020202020204" pitchFamily="34" charset="0"/>
              </a:rPr>
              <a:t>User ISA</a:t>
            </a:r>
            <a:r>
              <a:rPr lang="en-US" altLang="ko-KR" dirty="0">
                <a:latin typeface="Arial" panose="020B0604020202020204" pitchFamily="34" charset="0"/>
              </a:rPr>
              <a:t> and </a:t>
            </a:r>
            <a:r>
              <a:rPr lang="en-US" altLang="ko-KR" i="1" u="sng" dirty="0">
                <a:latin typeface="Arial" panose="020B0604020202020204" pitchFamily="34" charset="0"/>
              </a:rPr>
              <a:t>System Call</a:t>
            </a:r>
            <a:r>
              <a:rPr lang="en-US" altLang="ko-KR" dirty="0">
                <a:latin typeface="Arial" panose="020B0604020202020204" pitchFamily="34" charset="0"/>
              </a:rPr>
              <a:t> Interfaces</a:t>
            </a:r>
          </a:p>
        </p:txBody>
      </p:sp>
    </p:spTree>
    <p:extLst>
      <p:ext uri="{BB962C8B-B14F-4D97-AF65-F5344CB8AC3E}">
        <p14:creationId xmlns:p14="http://schemas.microsoft.com/office/powerpoint/2010/main" val="3756182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a:extLst>
              <a:ext uri="{FF2B5EF4-FFF2-40B4-BE49-F238E27FC236}">
                <a16:creationId xmlns:a16="http://schemas.microsoft.com/office/drawing/2014/main" id="{4C591400-4AA3-904A-BEFA-FA02C1C11777}"/>
              </a:ext>
            </a:extLst>
          </p:cNvPr>
          <p:cNvSpPr txBox="1">
            <a:spLocks/>
          </p:cNvSpPr>
          <p:nvPr/>
        </p:nvSpPr>
        <p:spPr>
          <a:xfrm>
            <a:off x="210312" y="-4430"/>
            <a:ext cx="92939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800" b="0" dirty="0">
                <a:solidFill>
                  <a:srgbClr val="3366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硬件</a:t>
            </a:r>
            <a:r>
              <a:rPr lang="en-US" altLang="zh-CN" sz="3800" b="0" dirty="0">
                <a:solidFill>
                  <a:srgbClr val="3366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800" b="0" dirty="0">
                <a:solidFill>
                  <a:srgbClr val="3366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应用驱动：孕育泛在操作系统机会</a:t>
            </a:r>
          </a:p>
        </p:txBody>
      </p:sp>
      <p:sp>
        <p:nvSpPr>
          <p:cNvPr id="37" name="文本框 36">
            <a:extLst>
              <a:ext uri="{FF2B5EF4-FFF2-40B4-BE49-F238E27FC236}">
                <a16:creationId xmlns:a16="http://schemas.microsoft.com/office/drawing/2014/main" id="{E5585F46-EF73-F24A-8A55-DBAC499A53A0}"/>
              </a:ext>
            </a:extLst>
          </p:cNvPr>
          <p:cNvSpPr txBox="1"/>
          <p:nvPr/>
        </p:nvSpPr>
        <p:spPr>
          <a:xfrm>
            <a:off x="402750" y="1995922"/>
            <a:ext cx="8461242" cy="923330"/>
          </a:xfrm>
          <a:prstGeom prst="rect">
            <a:avLst/>
          </a:prstGeom>
          <a:noFill/>
        </p:spPr>
        <p:txBody>
          <a:bodyPr wrap="square" rtlCol="0">
            <a:spAutoFit/>
          </a:bodyPr>
          <a:lstStyle/>
          <a:p>
            <a:pPr algn="l"/>
            <a:r>
              <a:rPr lang="zh-CN" altLang="en-US" sz="2400" b="0" dirty="0">
                <a:latin typeface="微软雅黑" panose="020B0503020204020204" pitchFamily="34" charset="-122"/>
                <a:ea typeface="微软雅黑" panose="020B0503020204020204" pitchFamily="34" charset="-122"/>
              </a:rPr>
              <a:t>观点</a:t>
            </a:r>
            <a:r>
              <a:rPr lang="en-US" altLang="zh-CN" sz="2400" b="0" dirty="0">
                <a:latin typeface="微软雅黑" panose="020B0503020204020204" pitchFamily="34" charset="-122"/>
                <a:ea typeface="微软雅黑" panose="020B0503020204020204" pitchFamily="34" charset="-122"/>
              </a:rPr>
              <a:t>: </a:t>
            </a:r>
          </a:p>
          <a:p>
            <a:pPr marL="342900" indent="-342900" algn="l">
              <a:buAutoNum type="arabicPeriod"/>
            </a:pPr>
            <a:r>
              <a:rPr kumimoji="1" lang="zh-CN" altLang="en-US" b="0" dirty="0">
                <a:latin typeface="Microsoft YaHei" panose="020B0503020204020204" pitchFamily="34" charset="-122"/>
                <a:ea typeface="Microsoft YaHei" panose="020B0503020204020204" pitchFamily="34" charset="-122"/>
              </a:rPr>
              <a:t>硬件与应用蓬勃发展，在端和数据中心侧可能孕育新的操作系统</a:t>
            </a:r>
            <a:endParaRPr kumimoji="1" lang="en-US" altLang="zh-CN" b="0" dirty="0">
              <a:latin typeface="Microsoft YaHei" panose="020B0503020204020204" pitchFamily="34" charset="-122"/>
              <a:ea typeface="Microsoft YaHei" panose="020B0503020204020204" pitchFamily="34" charset="-122"/>
            </a:endParaRPr>
          </a:p>
          <a:p>
            <a:pPr marL="342900" indent="-342900" algn="l">
              <a:buFontTx/>
              <a:buAutoNum type="arabicPeriod"/>
            </a:pPr>
            <a:r>
              <a:rPr kumimoji="1" lang="zh-CN" altLang="en-US" b="0" dirty="0">
                <a:latin typeface="Microsoft YaHei" panose="020B0503020204020204" pitchFamily="34" charset="-122"/>
                <a:ea typeface="Microsoft YaHei" panose="020B0503020204020204" pitchFamily="34" charset="-122"/>
              </a:rPr>
              <a:t>传统操作系统如</a:t>
            </a:r>
            <a:r>
              <a:rPr kumimoji="1" lang="en-US" altLang="zh-CN" b="0" dirty="0">
                <a:latin typeface="Microsoft YaHei" panose="020B0503020204020204" pitchFamily="34" charset="-122"/>
                <a:ea typeface="Microsoft YaHei" panose="020B0503020204020204" pitchFamily="34" charset="-122"/>
              </a:rPr>
              <a:t>Linux</a:t>
            </a:r>
            <a:r>
              <a:rPr kumimoji="1" lang="zh-CN" altLang="en-US" b="0" dirty="0">
                <a:latin typeface="Microsoft YaHei" panose="020B0503020204020204" pitchFamily="34" charset="-122"/>
                <a:ea typeface="Microsoft YaHei" panose="020B0503020204020204" pitchFamily="34" charset="-122"/>
              </a:rPr>
              <a:t>进入架构稳定期，难以根本上适应新硬件与应用需求</a:t>
            </a:r>
            <a:endParaRPr kumimoji="1" lang="en-US" altLang="zh-CN" b="0" dirty="0">
              <a:latin typeface="Microsoft YaHei" panose="020B0503020204020204" pitchFamily="34" charset="-122"/>
              <a:ea typeface="Microsoft YaHei" panose="020B0503020204020204" pitchFamily="34" charset="-122"/>
            </a:endParaRPr>
          </a:p>
        </p:txBody>
      </p:sp>
      <p:sp>
        <p:nvSpPr>
          <p:cNvPr id="38" name="Content Placeholder 2">
            <a:extLst>
              <a:ext uri="{FF2B5EF4-FFF2-40B4-BE49-F238E27FC236}">
                <a16:creationId xmlns:a16="http://schemas.microsoft.com/office/drawing/2014/main" id="{6DFD18C1-D176-3446-A50C-2A71654AF28B}"/>
              </a:ext>
            </a:extLst>
          </p:cNvPr>
          <p:cNvSpPr>
            <a:spLocks noGrp="1"/>
          </p:cNvSpPr>
          <p:nvPr>
            <p:ph idx="1"/>
          </p:nvPr>
        </p:nvSpPr>
        <p:spPr>
          <a:xfrm>
            <a:off x="402750" y="1384268"/>
            <a:ext cx="8509219" cy="547948"/>
          </a:xfrm>
        </p:spPr>
        <p:txBody>
          <a:bodyPr>
            <a:normAutofit/>
          </a:bodyPr>
          <a:lstStyle/>
          <a:p>
            <a:pPr marL="0" indent="0">
              <a:buNone/>
            </a:pPr>
            <a:r>
              <a:rPr lang="zh-CN" altLang="en-US" sz="2400" b="1" dirty="0">
                <a:latin typeface="微软雅黑" panose="020B0503020204020204" pitchFamily="34" charset="-122"/>
                <a:ea typeface="微软雅黑" panose="020B0503020204020204" pitchFamily="34" charset="-122"/>
              </a:rPr>
              <a:t>操作系统发展：</a:t>
            </a:r>
            <a:r>
              <a:rPr lang="zh-CN" altLang="en-US" sz="2400" dirty="0">
                <a:latin typeface="微软雅黑" panose="020B0503020204020204" pitchFamily="34" charset="-122"/>
                <a:ea typeface="微软雅黑" panose="020B0503020204020204" pitchFamily="34" charset="-122"/>
              </a:rPr>
              <a:t>应用驱动</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硬件驱动</a:t>
            </a:r>
            <a:endParaRPr lang="en-US" sz="2400" dirty="0">
              <a:latin typeface="微软雅黑" panose="020B0503020204020204" pitchFamily="34" charset="-122"/>
              <a:ea typeface="微软雅黑" panose="020B0503020204020204" pitchFamily="34" charset="-122"/>
            </a:endParaRPr>
          </a:p>
          <a:p>
            <a:endParaRPr lang="en-US" sz="2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977816CA-062F-6A4A-9BF8-4CA1B0F75B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90034" y="3670869"/>
            <a:ext cx="4586996" cy="2208554"/>
          </a:xfrm>
          <a:prstGeom prst="rect">
            <a:avLst/>
          </a:prstGeom>
        </p:spPr>
      </p:pic>
      <p:sp>
        <p:nvSpPr>
          <p:cNvPr id="57" name="文本框 56">
            <a:extLst>
              <a:ext uri="{FF2B5EF4-FFF2-40B4-BE49-F238E27FC236}">
                <a16:creationId xmlns:a16="http://schemas.microsoft.com/office/drawing/2014/main" id="{69783BC4-FBEC-2444-B48C-05FE6F935CED}"/>
              </a:ext>
            </a:extLst>
          </p:cNvPr>
          <p:cNvSpPr txBox="1"/>
          <p:nvPr/>
        </p:nvSpPr>
        <p:spPr>
          <a:xfrm>
            <a:off x="0" y="6321791"/>
            <a:ext cx="8229599" cy="508985"/>
          </a:xfrm>
          <a:prstGeom prst="rect">
            <a:avLst/>
          </a:prstGeom>
          <a:noFill/>
        </p:spPr>
        <p:txBody>
          <a:bodyPr wrap="square" rtlCol="0">
            <a:spAutoFit/>
          </a:bodyPr>
          <a:lstStyle/>
          <a:p>
            <a:pPr algn="l"/>
            <a:r>
              <a:rPr kumimoji="1" lang="en-US" altLang="zh-CN" sz="1500" b="0" dirty="0"/>
              <a:t> Toward Ubiquitous Operating Systems: A Software-Defined Perspective. Hong Mei, Yao Guo. IEEE Computer. 2018</a:t>
            </a:r>
            <a:endParaRPr kumimoji="1" lang="zh-CN" altLang="en-US" sz="1500" b="0" dirty="0"/>
          </a:p>
        </p:txBody>
      </p:sp>
      <p:pic>
        <p:nvPicPr>
          <p:cNvPr id="1026" name="Picture 2" descr="http://5b0988e595225.cdn.sohucs.com/images/20180706/75af1fe8a44d4e86a2d0addb4ba36ae2.jpe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3399" y="3321210"/>
            <a:ext cx="3547439" cy="2598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247999"/>
      </p:ext>
    </p:extLst>
  </p:cSld>
  <p:clrMapOvr>
    <a:masterClrMapping/>
  </p:clrMapOvr>
  <p:transition advClick="0" advTm="8000"/>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normAutofit/>
          </a:bodyPr>
          <a:lstStyle/>
          <a:p>
            <a:r>
              <a:rPr lang="en-US" altLang="ko-KR" dirty="0">
                <a:latin typeface="Arial" panose="020B0604020202020204" pitchFamily="34" charset="0"/>
              </a:rPr>
              <a:t>Implement the ABI</a:t>
            </a:r>
          </a:p>
        </p:txBody>
      </p:sp>
      <p:sp>
        <p:nvSpPr>
          <p:cNvPr id="107523" name="Rectangle 3"/>
          <p:cNvSpPr>
            <a:spLocks noGrp="1" noChangeArrowheads="1"/>
          </p:cNvSpPr>
          <p:nvPr>
            <p:ph type="body" idx="1"/>
          </p:nvPr>
        </p:nvSpPr>
        <p:spPr/>
        <p:txBody>
          <a:bodyPr/>
          <a:lstStyle/>
          <a:p>
            <a:r>
              <a:rPr lang="en-US" altLang="ko-KR" dirty="0">
                <a:latin typeface="Arial" panose="020B0604020202020204" pitchFamily="34" charset="0"/>
              </a:rPr>
              <a:t>Machine from the perspective of a process</a:t>
            </a:r>
          </a:p>
          <a:p>
            <a:pPr lvl="1"/>
            <a:r>
              <a:rPr lang="en-US" altLang="ko-KR" dirty="0">
                <a:latin typeface="Arial" panose="020B0604020202020204" pitchFamily="34" charset="0"/>
              </a:rPr>
              <a:t>ABI provides interface between process and machine</a:t>
            </a:r>
          </a:p>
          <a:p>
            <a:pPr lvl="2"/>
            <a:r>
              <a:rPr lang="en-US" altLang="ko-KR" dirty="0">
                <a:latin typeface="Arial" panose="020B0604020202020204" pitchFamily="34" charset="0"/>
              </a:rPr>
              <a:t>E.g., ELF in Linux, EXE in Windows</a:t>
            </a:r>
          </a:p>
        </p:txBody>
      </p:sp>
      <p:grpSp>
        <p:nvGrpSpPr>
          <p:cNvPr id="107558" name="Group 38"/>
          <p:cNvGrpSpPr>
            <a:grpSpLocks/>
          </p:cNvGrpSpPr>
          <p:nvPr/>
        </p:nvGrpSpPr>
        <p:grpSpPr bwMode="auto">
          <a:xfrm>
            <a:off x="1187450" y="3068638"/>
            <a:ext cx="3313113" cy="2447925"/>
            <a:chOff x="748" y="1933"/>
            <a:chExt cx="2087" cy="1542"/>
          </a:xfrm>
        </p:grpSpPr>
        <p:sp>
          <p:nvSpPr>
            <p:cNvPr id="107524" name="Rectangle 4"/>
            <p:cNvSpPr>
              <a:spLocks noChangeArrowheads="1"/>
            </p:cNvSpPr>
            <p:nvPr/>
          </p:nvSpPr>
          <p:spPr bwMode="auto">
            <a:xfrm>
              <a:off x="930" y="1933"/>
              <a:ext cx="1451" cy="1542"/>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0">
                <a:latin typeface="Arial" panose="020B0604020202020204" pitchFamily="34" charset="0"/>
                <a:cs typeface="Arial" panose="020B0604020202020204" pitchFamily="34" charset="0"/>
              </a:endParaRPr>
            </a:p>
          </p:txBody>
        </p:sp>
        <p:sp>
          <p:nvSpPr>
            <p:cNvPr id="107525" name="Rectangle 5"/>
            <p:cNvSpPr>
              <a:spLocks noChangeArrowheads="1"/>
            </p:cNvSpPr>
            <p:nvPr/>
          </p:nvSpPr>
          <p:spPr bwMode="auto">
            <a:xfrm>
              <a:off x="930" y="2523"/>
              <a:ext cx="907" cy="952"/>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1200" b="0">
                <a:latin typeface="Arial" panose="020B0604020202020204" pitchFamily="34" charset="0"/>
                <a:cs typeface="Arial" panose="020B0604020202020204" pitchFamily="34" charset="0"/>
              </a:endParaRPr>
            </a:p>
          </p:txBody>
        </p:sp>
        <p:sp>
          <p:nvSpPr>
            <p:cNvPr id="107527" name="Rectangle 7"/>
            <p:cNvSpPr>
              <a:spLocks noChangeArrowheads="1"/>
            </p:cNvSpPr>
            <p:nvPr/>
          </p:nvSpPr>
          <p:spPr bwMode="auto">
            <a:xfrm>
              <a:off x="1973" y="2885"/>
              <a:ext cx="408" cy="59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0">
                <a:latin typeface="Arial" panose="020B0604020202020204" pitchFamily="34" charset="0"/>
                <a:cs typeface="Arial" panose="020B0604020202020204" pitchFamily="34" charset="0"/>
              </a:endParaRPr>
            </a:p>
          </p:txBody>
        </p:sp>
        <p:sp>
          <p:nvSpPr>
            <p:cNvPr id="107528" name="Rectangle 8"/>
            <p:cNvSpPr>
              <a:spLocks noChangeArrowheads="1"/>
            </p:cNvSpPr>
            <p:nvPr/>
          </p:nvSpPr>
          <p:spPr bwMode="auto">
            <a:xfrm>
              <a:off x="1791" y="2885"/>
              <a:ext cx="409" cy="590"/>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0">
                <a:latin typeface="Arial" panose="020B0604020202020204" pitchFamily="34" charset="0"/>
                <a:cs typeface="Arial" panose="020B0604020202020204" pitchFamily="34" charset="0"/>
              </a:endParaRPr>
            </a:p>
          </p:txBody>
        </p:sp>
        <p:sp>
          <p:nvSpPr>
            <p:cNvPr id="107531" name="Line 11"/>
            <p:cNvSpPr>
              <a:spLocks noChangeShapeType="1"/>
            </p:cNvSpPr>
            <p:nvPr/>
          </p:nvSpPr>
          <p:spPr bwMode="auto">
            <a:xfrm>
              <a:off x="1746" y="3475"/>
              <a:ext cx="45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0">
                <a:latin typeface="Arial" panose="020B0604020202020204" pitchFamily="34" charset="0"/>
                <a:cs typeface="Arial" panose="020B0604020202020204" pitchFamily="34" charset="0"/>
              </a:endParaRPr>
            </a:p>
          </p:txBody>
        </p:sp>
        <p:sp>
          <p:nvSpPr>
            <p:cNvPr id="107532" name="Rectangle 12"/>
            <p:cNvSpPr>
              <a:spLocks noChangeArrowheads="1"/>
            </p:cNvSpPr>
            <p:nvPr/>
          </p:nvSpPr>
          <p:spPr bwMode="auto">
            <a:xfrm>
              <a:off x="1247" y="2885"/>
              <a:ext cx="816" cy="227"/>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Machine</a:t>
              </a:r>
            </a:p>
          </p:txBody>
        </p:sp>
        <p:sp>
          <p:nvSpPr>
            <p:cNvPr id="107533" name="Rectangle 13"/>
            <p:cNvSpPr>
              <a:spLocks noChangeArrowheads="1"/>
            </p:cNvSpPr>
            <p:nvPr/>
          </p:nvSpPr>
          <p:spPr bwMode="auto">
            <a:xfrm>
              <a:off x="839" y="2250"/>
              <a:ext cx="816"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System calls</a:t>
              </a:r>
            </a:p>
          </p:txBody>
        </p:sp>
        <p:sp>
          <p:nvSpPr>
            <p:cNvPr id="107534" name="Rectangle 14"/>
            <p:cNvSpPr>
              <a:spLocks noChangeArrowheads="1"/>
            </p:cNvSpPr>
            <p:nvPr/>
          </p:nvSpPr>
          <p:spPr bwMode="auto">
            <a:xfrm>
              <a:off x="1837" y="2613"/>
              <a:ext cx="544"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User ISA</a:t>
              </a:r>
            </a:p>
          </p:txBody>
        </p:sp>
        <p:sp>
          <p:nvSpPr>
            <p:cNvPr id="107530" name="Line 10"/>
            <p:cNvSpPr>
              <a:spLocks noChangeShapeType="1"/>
            </p:cNvSpPr>
            <p:nvPr/>
          </p:nvSpPr>
          <p:spPr bwMode="auto">
            <a:xfrm>
              <a:off x="1837" y="2885"/>
              <a:ext cx="3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0">
                <a:latin typeface="Arial" panose="020B0604020202020204" pitchFamily="34" charset="0"/>
                <a:cs typeface="Arial" panose="020B0604020202020204" pitchFamily="34" charset="0"/>
              </a:endParaRPr>
            </a:p>
          </p:txBody>
        </p:sp>
        <p:sp>
          <p:nvSpPr>
            <p:cNvPr id="107535" name="Line 15"/>
            <p:cNvSpPr>
              <a:spLocks noChangeShapeType="1"/>
            </p:cNvSpPr>
            <p:nvPr/>
          </p:nvSpPr>
          <p:spPr bwMode="auto">
            <a:xfrm>
              <a:off x="748" y="2523"/>
              <a:ext cx="1089" cy="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0">
                <a:latin typeface="Arial" panose="020B0604020202020204" pitchFamily="34" charset="0"/>
                <a:cs typeface="Arial" panose="020B0604020202020204" pitchFamily="34" charset="0"/>
              </a:endParaRPr>
            </a:p>
          </p:txBody>
        </p:sp>
        <p:sp>
          <p:nvSpPr>
            <p:cNvPr id="107536" name="Line 16"/>
            <p:cNvSpPr>
              <a:spLocks noChangeShapeType="1"/>
            </p:cNvSpPr>
            <p:nvPr/>
          </p:nvSpPr>
          <p:spPr bwMode="auto">
            <a:xfrm>
              <a:off x="1837" y="2523"/>
              <a:ext cx="0" cy="362"/>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0">
                <a:latin typeface="Arial" panose="020B0604020202020204" pitchFamily="34" charset="0"/>
                <a:cs typeface="Arial" panose="020B0604020202020204" pitchFamily="34" charset="0"/>
              </a:endParaRPr>
            </a:p>
          </p:txBody>
        </p:sp>
        <p:sp>
          <p:nvSpPr>
            <p:cNvPr id="107537" name="Line 17"/>
            <p:cNvSpPr>
              <a:spLocks noChangeShapeType="1"/>
            </p:cNvSpPr>
            <p:nvPr/>
          </p:nvSpPr>
          <p:spPr bwMode="auto">
            <a:xfrm>
              <a:off x="1837" y="2885"/>
              <a:ext cx="680" cy="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0">
                <a:latin typeface="Arial" panose="020B0604020202020204" pitchFamily="34" charset="0"/>
                <a:cs typeface="Arial" panose="020B0604020202020204" pitchFamily="34" charset="0"/>
              </a:endParaRPr>
            </a:p>
          </p:txBody>
        </p:sp>
        <p:sp>
          <p:nvSpPr>
            <p:cNvPr id="107538" name="Rectangle 18"/>
            <p:cNvSpPr>
              <a:spLocks noChangeArrowheads="1"/>
            </p:cNvSpPr>
            <p:nvPr/>
          </p:nvSpPr>
          <p:spPr bwMode="auto">
            <a:xfrm>
              <a:off x="2517" y="2795"/>
              <a:ext cx="318"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ABI</a:t>
              </a:r>
            </a:p>
          </p:txBody>
        </p:sp>
        <p:sp>
          <p:nvSpPr>
            <p:cNvPr id="107539" name="Rectangle 19"/>
            <p:cNvSpPr>
              <a:spLocks noChangeArrowheads="1"/>
            </p:cNvSpPr>
            <p:nvPr/>
          </p:nvSpPr>
          <p:spPr bwMode="auto">
            <a:xfrm>
              <a:off x="1066" y="1933"/>
              <a:ext cx="1043"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Application Software</a:t>
              </a:r>
            </a:p>
          </p:txBody>
        </p:sp>
        <p:sp>
          <p:nvSpPr>
            <p:cNvPr id="107540" name="Line 20"/>
            <p:cNvSpPr>
              <a:spLocks noChangeShapeType="1"/>
            </p:cNvSpPr>
            <p:nvPr/>
          </p:nvSpPr>
          <p:spPr bwMode="auto">
            <a:xfrm>
              <a:off x="1019" y="2432"/>
              <a:ext cx="0" cy="22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0">
                <a:latin typeface="Arial" panose="020B0604020202020204" pitchFamily="34" charset="0"/>
                <a:cs typeface="Arial" panose="020B0604020202020204" pitchFamily="34" charset="0"/>
              </a:endParaRPr>
            </a:p>
          </p:txBody>
        </p:sp>
        <p:sp>
          <p:nvSpPr>
            <p:cNvPr id="107541" name="Line 21"/>
            <p:cNvSpPr>
              <a:spLocks noChangeShapeType="1"/>
            </p:cNvSpPr>
            <p:nvPr/>
          </p:nvSpPr>
          <p:spPr bwMode="auto">
            <a:xfrm>
              <a:off x="1111" y="2432"/>
              <a:ext cx="1" cy="22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0">
                <a:latin typeface="Arial" panose="020B0604020202020204" pitchFamily="34" charset="0"/>
                <a:cs typeface="Arial" panose="020B0604020202020204" pitchFamily="34" charset="0"/>
              </a:endParaRPr>
            </a:p>
          </p:txBody>
        </p:sp>
        <p:sp>
          <p:nvSpPr>
            <p:cNvPr id="107542" name="Line 22"/>
            <p:cNvSpPr>
              <a:spLocks noChangeShapeType="1"/>
            </p:cNvSpPr>
            <p:nvPr/>
          </p:nvSpPr>
          <p:spPr bwMode="auto">
            <a:xfrm>
              <a:off x="1202" y="2432"/>
              <a:ext cx="0" cy="22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0">
                <a:latin typeface="Arial" panose="020B0604020202020204" pitchFamily="34" charset="0"/>
                <a:cs typeface="Arial" panose="020B0604020202020204" pitchFamily="34" charset="0"/>
              </a:endParaRPr>
            </a:p>
          </p:txBody>
        </p:sp>
      </p:grpSp>
      <p:grpSp>
        <p:nvGrpSpPr>
          <p:cNvPr id="107544" name="Group 24"/>
          <p:cNvGrpSpPr>
            <a:grpSpLocks/>
          </p:cNvGrpSpPr>
          <p:nvPr/>
        </p:nvGrpSpPr>
        <p:grpSpPr bwMode="auto">
          <a:xfrm>
            <a:off x="5219700" y="2997200"/>
            <a:ext cx="3313113" cy="3095625"/>
            <a:chOff x="1156" y="1888"/>
            <a:chExt cx="2087" cy="1950"/>
          </a:xfrm>
        </p:grpSpPr>
        <p:sp>
          <p:nvSpPr>
            <p:cNvPr id="107545" name="Rectangle 25"/>
            <p:cNvSpPr>
              <a:spLocks noChangeArrowheads="1"/>
            </p:cNvSpPr>
            <p:nvPr/>
          </p:nvSpPr>
          <p:spPr bwMode="auto">
            <a:xfrm>
              <a:off x="1156" y="1888"/>
              <a:ext cx="2087" cy="817"/>
            </a:xfrm>
            <a:prstGeom prst="rect">
              <a:avLst/>
            </a:prstGeom>
            <a:solidFill>
              <a:srgbClr val="FFFF99">
                <a:alpha val="89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Application                                                 </a:t>
              </a:r>
            </a:p>
            <a:p>
              <a:r>
                <a:rPr lang="en-US" altLang="ko-KR" sz="1200" b="0">
                  <a:latin typeface="Arial" panose="020B0604020202020204" pitchFamily="34" charset="0"/>
                  <a:cs typeface="Arial" panose="020B0604020202020204" pitchFamily="34" charset="0"/>
                </a:rPr>
                <a:t>Programs                                                   </a:t>
              </a:r>
            </a:p>
            <a:p>
              <a:endParaRPr lang="en-US" altLang="ko-KR" sz="1200" b="0">
                <a:latin typeface="Arial" panose="020B0604020202020204" pitchFamily="34" charset="0"/>
                <a:cs typeface="Arial" panose="020B0604020202020204" pitchFamily="34" charset="0"/>
              </a:endParaRPr>
            </a:p>
            <a:p>
              <a:endParaRPr lang="en-US" altLang="ko-KR" sz="1200" b="0">
                <a:latin typeface="Arial" panose="020B0604020202020204" pitchFamily="34" charset="0"/>
                <a:cs typeface="Arial" panose="020B0604020202020204" pitchFamily="34" charset="0"/>
              </a:endParaRPr>
            </a:p>
            <a:p>
              <a:endParaRPr lang="en-US" altLang="ko-KR" sz="1200" b="0">
                <a:latin typeface="Arial" panose="020B0604020202020204" pitchFamily="34" charset="0"/>
                <a:cs typeface="Arial" panose="020B0604020202020204" pitchFamily="34" charset="0"/>
              </a:endParaRPr>
            </a:p>
            <a:p>
              <a:endParaRPr lang="en-US" altLang="ko-KR" sz="1200" b="0">
                <a:latin typeface="Arial" panose="020B0604020202020204" pitchFamily="34" charset="0"/>
                <a:cs typeface="Arial" panose="020B0604020202020204" pitchFamily="34" charset="0"/>
              </a:endParaRPr>
            </a:p>
          </p:txBody>
        </p:sp>
        <p:sp>
          <p:nvSpPr>
            <p:cNvPr id="107546" name="Rectangle 26"/>
            <p:cNvSpPr>
              <a:spLocks noChangeArrowheads="1"/>
            </p:cNvSpPr>
            <p:nvPr/>
          </p:nvSpPr>
          <p:spPr bwMode="auto">
            <a:xfrm>
              <a:off x="2064" y="2024"/>
              <a:ext cx="952" cy="681"/>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Libraries</a:t>
              </a:r>
            </a:p>
            <a:p>
              <a:endParaRPr lang="en-US" altLang="ko-KR" sz="1200" b="0">
                <a:latin typeface="Arial" panose="020B0604020202020204" pitchFamily="34" charset="0"/>
                <a:cs typeface="Arial" panose="020B0604020202020204" pitchFamily="34" charset="0"/>
              </a:endParaRPr>
            </a:p>
            <a:p>
              <a:endParaRPr lang="en-US" altLang="ko-KR" sz="1200" b="0">
                <a:latin typeface="Arial" panose="020B0604020202020204" pitchFamily="34" charset="0"/>
                <a:cs typeface="Arial" panose="020B0604020202020204" pitchFamily="34" charset="0"/>
              </a:endParaRPr>
            </a:p>
            <a:p>
              <a:endParaRPr lang="en-US" altLang="ko-KR" sz="1200" b="0">
                <a:latin typeface="Arial" panose="020B0604020202020204" pitchFamily="34" charset="0"/>
                <a:cs typeface="Arial" panose="020B0604020202020204" pitchFamily="34" charset="0"/>
              </a:endParaRPr>
            </a:p>
            <a:p>
              <a:endParaRPr lang="en-US" altLang="ko-KR" sz="1200" b="0">
                <a:latin typeface="Arial" panose="020B0604020202020204" pitchFamily="34" charset="0"/>
                <a:cs typeface="Arial" panose="020B0604020202020204" pitchFamily="34" charset="0"/>
              </a:endParaRPr>
            </a:p>
          </p:txBody>
        </p:sp>
        <p:sp>
          <p:nvSpPr>
            <p:cNvPr id="107547" name="Rectangle 27"/>
            <p:cNvSpPr>
              <a:spLocks noChangeArrowheads="1"/>
            </p:cNvSpPr>
            <p:nvPr/>
          </p:nvSpPr>
          <p:spPr bwMode="auto">
            <a:xfrm>
              <a:off x="1156" y="2251"/>
              <a:ext cx="1588" cy="454"/>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Operating System            </a:t>
              </a:r>
            </a:p>
            <a:p>
              <a:endParaRPr lang="en-US" altLang="ko-KR" sz="1200" b="0">
                <a:latin typeface="Arial" panose="020B0604020202020204" pitchFamily="34" charset="0"/>
                <a:cs typeface="Arial" panose="020B0604020202020204" pitchFamily="34" charset="0"/>
              </a:endParaRPr>
            </a:p>
            <a:p>
              <a:endParaRPr lang="en-US" altLang="ko-KR" sz="1200" b="0">
                <a:latin typeface="Arial" panose="020B0604020202020204" pitchFamily="34" charset="0"/>
                <a:cs typeface="Arial" panose="020B0604020202020204" pitchFamily="34" charset="0"/>
              </a:endParaRPr>
            </a:p>
          </p:txBody>
        </p:sp>
        <p:sp>
          <p:nvSpPr>
            <p:cNvPr id="107548" name="Rectangle 28"/>
            <p:cNvSpPr>
              <a:spLocks noChangeArrowheads="1"/>
            </p:cNvSpPr>
            <p:nvPr/>
          </p:nvSpPr>
          <p:spPr bwMode="auto">
            <a:xfrm>
              <a:off x="1156" y="2704"/>
              <a:ext cx="2087" cy="363"/>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ko-KR" sz="1200" b="0">
                <a:latin typeface="Arial" panose="020B0604020202020204" pitchFamily="34" charset="0"/>
                <a:cs typeface="Arial" panose="020B0604020202020204" pitchFamily="34" charset="0"/>
              </a:endParaRPr>
            </a:p>
            <a:p>
              <a:r>
                <a:rPr lang="en-US" altLang="ko-KR" sz="1200" b="0">
                  <a:latin typeface="Arial" panose="020B0604020202020204" pitchFamily="34" charset="0"/>
                  <a:cs typeface="Arial" panose="020B0604020202020204" pitchFamily="34" charset="0"/>
                </a:rPr>
                <a:t>Execution Hardware                            </a:t>
              </a:r>
            </a:p>
            <a:p>
              <a:endParaRPr lang="en-US" altLang="ko-KR" sz="1200" b="0">
                <a:latin typeface="Arial" panose="020B0604020202020204" pitchFamily="34" charset="0"/>
                <a:cs typeface="Arial" panose="020B0604020202020204" pitchFamily="34" charset="0"/>
              </a:endParaRPr>
            </a:p>
          </p:txBody>
        </p:sp>
        <p:sp>
          <p:nvSpPr>
            <p:cNvPr id="107549" name="Rectangle 29"/>
            <p:cNvSpPr>
              <a:spLocks noChangeArrowheads="1"/>
            </p:cNvSpPr>
            <p:nvPr/>
          </p:nvSpPr>
          <p:spPr bwMode="auto">
            <a:xfrm>
              <a:off x="2336" y="2795"/>
              <a:ext cx="907" cy="499"/>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Memory</a:t>
              </a:r>
            </a:p>
            <a:p>
              <a:r>
                <a:rPr lang="en-US" altLang="ko-KR" sz="1200" b="0">
                  <a:latin typeface="Arial" panose="020B0604020202020204" pitchFamily="34" charset="0"/>
                  <a:cs typeface="Arial" panose="020B0604020202020204" pitchFamily="34" charset="0"/>
                </a:rPr>
                <a:t>Translation</a:t>
              </a:r>
            </a:p>
            <a:p>
              <a:endParaRPr lang="en-US" altLang="ko-KR" sz="1200" b="0">
                <a:latin typeface="Arial" panose="020B0604020202020204" pitchFamily="34" charset="0"/>
                <a:cs typeface="Arial" panose="020B0604020202020204" pitchFamily="34" charset="0"/>
              </a:endParaRPr>
            </a:p>
            <a:p>
              <a:endParaRPr lang="en-US" altLang="ko-KR" sz="1200" b="0">
                <a:latin typeface="Arial" panose="020B0604020202020204" pitchFamily="34" charset="0"/>
                <a:cs typeface="Arial" panose="020B0604020202020204" pitchFamily="34" charset="0"/>
              </a:endParaRPr>
            </a:p>
          </p:txBody>
        </p:sp>
        <p:sp>
          <p:nvSpPr>
            <p:cNvPr id="107550" name="Rectangle 30"/>
            <p:cNvSpPr>
              <a:spLocks noChangeArrowheads="1"/>
            </p:cNvSpPr>
            <p:nvPr/>
          </p:nvSpPr>
          <p:spPr bwMode="auto">
            <a:xfrm>
              <a:off x="1156" y="3521"/>
              <a:ext cx="726" cy="31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IO Devices,</a:t>
              </a:r>
            </a:p>
            <a:p>
              <a:r>
                <a:rPr lang="en-US" altLang="ko-KR" sz="1200" b="0">
                  <a:latin typeface="Arial" panose="020B0604020202020204" pitchFamily="34" charset="0"/>
                  <a:cs typeface="Arial" panose="020B0604020202020204" pitchFamily="34" charset="0"/>
                </a:rPr>
                <a:t>Networking</a:t>
              </a:r>
            </a:p>
          </p:txBody>
        </p:sp>
        <p:sp>
          <p:nvSpPr>
            <p:cNvPr id="107551" name="Rectangle 31"/>
            <p:cNvSpPr>
              <a:spLocks noChangeArrowheads="1"/>
            </p:cNvSpPr>
            <p:nvPr/>
          </p:nvSpPr>
          <p:spPr bwMode="auto">
            <a:xfrm>
              <a:off x="1156" y="3294"/>
              <a:ext cx="726" cy="22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Controllers</a:t>
              </a:r>
            </a:p>
          </p:txBody>
        </p:sp>
        <p:sp>
          <p:nvSpPr>
            <p:cNvPr id="107552" name="Rectangle 32"/>
            <p:cNvSpPr>
              <a:spLocks noChangeArrowheads="1"/>
            </p:cNvSpPr>
            <p:nvPr/>
          </p:nvSpPr>
          <p:spPr bwMode="auto">
            <a:xfrm>
              <a:off x="1156" y="3067"/>
              <a:ext cx="1679" cy="22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System Interconnect (Bus)</a:t>
              </a:r>
            </a:p>
          </p:txBody>
        </p:sp>
        <p:sp>
          <p:nvSpPr>
            <p:cNvPr id="107553" name="Rectangle 33"/>
            <p:cNvSpPr>
              <a:spLocks noChangeArrowheads="1"/>
            </p:cNvSpPr>
            <p:nvPr/>
          </p:nvSpPr>
          <p:spPr bwMode="auto">
            <a:xfrm>
              <a:off x="2517" y="3294"/>
              <a:ext cx="726" cy="22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Controllers</a:t>
              </a:r>
            </a:p>
          </p:txBody>
        </p:sp>
        <p:sp>
          <p:nvSpPr>
            <p:cNvPr id="107554" name="Rectangle 34"/>
            <p:cNvSpPr>
              <a:spLocks noChangeArrowheads="1"/>
            </p:cNvSpPr>
            <p:nvPr/>
          </p:nvSpPr>
          <p:spPr bwMode="auto">
            <a:xfrm>
              <a:off x="2517" y="3521"/>
              <a:ext cx="726" cy="31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Main Memory</a:t>
              </a:r>
            </a:p>
          </p:txBody>
        </p:sp>
        <p:sp>
          <p:nvSpPr>
            <p:cNvPr id="107555" name="Rectangle 35"/>
            <p:cNvSpPr>
              <a:spLocks noChangeArrowheads="1"/>
            </p:cNvSpPr>
            <p:nvPr/>
          </p:nvSpPr>
          <p:spPr bwMode="auto">
            <a:xfrm>
              <a:off x="1156" y="2478"/>
              <a:ext cx="454" cy="22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Drivers</a:t>
              </a:r>
            </a:p>
          </p:txBody>
        </p:sp>
        <p:sp>
          <p:nvSpPr>
            <p:cNvPr id="107556" name="Rectangle 36"/>
            <p:cNvSpPr>
              <a:spLocks noChangeArrowheads="1"/>
            </p:cNvSpPr>
            <p:nvPr/>
          </p:nvSpPr>
          <p:spPr bwMode="auto">
            <a:xfrm>
              <a:off x="1610" y="2478"/>
              <a:ext cx="454" cy="22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Memory</a:t>
              </a:r>
            </a:p>
            <a:p>
              <a:r>
                <a:rPr lang="en-US" altLang="ko-KR" sz="1200" b="0">
                  <a:latin typeface="Arial" panose="020B0604020202020204" pitchFamily="34" charset="0"/>
                  <a:cs typeface="Arial" panose="020B0604020202020204" pitchFamily="34" charset="0"/>
                </a:rPr>
                <a:t>Manager</a:t>
              </a:r>
            </a:p>
          </p:txBody>
        </p:sp>
        <p:sp>
          <p:nvSpPr>
            <p:cNvPr id="107557" name="Rectangle 37"/>
            <p:cNvSpPr>
              <a:spLocks noChangeArrowheads="1"/>
            </p:cNvSpPr>
            <p:nvPr/>
          </p:nvSpPr>
          <p:spPr bwMode="auto">
            <a:xfrm>
              <a:off x="2064" y="2478"/>
              <a:ext cx="454" cy="22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0">
                  <a:latin typeface="Arial" panose="020B0604020202020204" pitchFamily="34" charset="0"/>
                  <a:cs typeface="Arial" panose="020B0604020202020204" pitchFamily="34" charset="0"/>
                </a:rPr>
                <a:t>Scheduler</a:t>
              </a:r>
            </a:p>
          </p:txBody>
        </p:sp>
      </p:grpSp>
      <p:sp>
        <p:nvSpPr>
          <p:cNvPr id="2" name="文本框 1"/>
          <p:cNvSpPr txBox="1"/>
          <p:nvPr/>
        </p:nvSpPr>
        <p:spPr>
          <a:xfrm>
            <a:off x="666750" y="5955347"/>
            <a:ext cx="4343400" cy="590931"/>
          </a:xfrm>
          <a:prstGeom prst="rect">
            <a:avLst/>
          </a:prstGeom>
          <a:noFill/>
        </p:spPr>
        <p:txBody>
          <a:bodyPr wrap="square" rtlCol="0">
            <a:spAutoFit/>
          </a:bodyPr>
          <a:lstStyle/>
          <a:p>
            <a:r>
              <a:rPr lang="en-US" altLang="zh-CN" dirty="0"/>
              <a:t>Question: Which software</a:t>
            </a:r>
          </a:p>
          <a:p>
            <a:r>
              <a:rPr lang="en-US" altLang="zh-CN" dirty="0"/>
              <a:t> does ABI Emulation?</a:t>
            </a:r>
            <a:endParaRPr lang="zh-CN" altLang="en-US" dirty="0"/>
          </a:p>
        </p:txBody>
      </p:sp>
    </p:spTree>
    <p:extLst>
      <p:ext uri="{BB962C8B-B14F-4D97-AF65-F5344CB8AC3E}">
        <p14:creationId xmlns:p14="http://schemas.microsoft.com/office/powerpoint/2010/main" val="9944711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a:spLocks noGrp="1"/>
          </p:cNvSpPr>
          <p:nvPr>
            <p:ph type="ftr" sz="quarter" idx="11"/>
          </p:nvPr>
        </p:nvSpPr>
        <p:spPr/>
        <p:txBody>
          <a:bodyPr/>
          <a:lstStyle/>
          <a:p>
            <a:r>
              <a:rPr lang="en-US" altLang="ko-KR"/>
              <a:t>Virtual Machines</a:t>
            </a:r>
          </a:p>
        </p:txBody>
      </p:sp>
      <p:sp>
        <p:nvSpPr>
          <p:cNvPr id="5" name="灯片编号占位符 5"/>
          <p:cNvSpPr>
            <a:spLocks noGrp="1"/>
          </p:cNvSpPr>
          <p:nvPr>
            <p:ph type="sldNum" sz="quarter" idx="12"/>
          </p:nvPr>
        </p:nvSpPr>
        <p:spPr/>
        <p:txBody>
          <a:bodyPr/>
          <a:lstStyle/>
          <a:p>
            <a:fld id="{E98AA051-5DF3-4A78-AB60-8A4E5EAD7803}" type="slidenum">
              <a:rPr lang="en-US" altLang="ko-KR"/>
              <a:pPr/>
              <a:t>91</a:t>
            </a:fld>
            <a:r>
              <a:rPr lang="en-US" altLang="ko-KR"/>
              <a:t>/35</a:t>
            </a:r>
          </a:p>
        </p:txBody>
      </p:sp>
      <p:sp>
        <p:nvSpPr>
          <p:cNvPr id="103426" name="Rectangle 2"/>
          <p:cNvSpPr>
            <a:spLocks noGrp="1" noChangeArrowheads="1"/>
          </p:cNvSpPr>
          <p:nvPr>
            <p:ph type="title"/>
          </p:nvPr>
        </p:nvSpPr>
        <p:spPr/>
        <p:txBody>
          <a:bodyPr>
            <a:normAutofit fontScale="90000"/>
          </a:bodyPr>
          <a:lstStyle/>
          <a:p>
            <a:r>
              <a:rPr lang="en-US" altLang="ko-KR">
                <a:latin typeface="Arial" panose="020B0604020202020204" pitchFamily="34" charset="0"/>
              </a:rPr>
              <a:t>Architecture, Implementation Layers</a:t>
            </a:r>
          </a:p>
        </p:txBody>
      </p:sp>
      <p:sp>
        <p:nvSpPr>
          <p:cNvPr id="103427" name="Rectangle 3"/>
          <p:cNvSpPr>
            <a:spLocks noGrp="1" noChangeArrowheads="1"/>
          </p:cNvSpPr>
          <p:nvPr>
            <p:ph type="body" idx="1"/>
          </p:nvPr>
        </p:nvSpPr>
        <p:spPr/>
        <p:txBody>
          <a:bodyPr/>
          <a:lstStyle/>
          <a:p>
            <a:r>
              <a:rPr lang="en-US" altLang="ko-KR" dirty="0">
                <a:latin typeface="Arial" panose="020B0604020202020204" pitchFamily="34" charset="0"/>
              </a:rPr>
              <a:t>Implementation Layer : API</a:t>
            </a:r>
          </a:p>
          <a:p>
            <a:pPr lvl="1"/>
            <a:r>
              <a:rPr lang="en-US" altLang="ko-KR" dirty="0">
                <a:latin typeface="Arial" panose="020B0604020202020204" pitchFamily="34" charset="0"/>
              </a:rPr>
              <a:t>Application Programming Interface</a:t>
            </a:r>
          </a:p>
          <a:p>
            <a:pPr lvl="1"/>
            <a:r>
              <a:rPr lang="en-US" altLang="ko-KR" dirty="0">
                <a:latin typeface="Arial" panose="020B0604020202020204" pitchFamily="34" charset="0"/>
              </a:rPr>
              <a:t>Key element is Standard Library ( or Libraries )</a:t>
            </a:r>
          </a:p>
          <a:p>
            <a:pPr lvl="1"/>
            <a:r>
              <a:rPr lang="en-US" altLang="ko-KR" dirty="0">
                <a:latin typeface="Arial" panose="020B0604020202020204" pitchFamily="34" charset="0"/>
              </a:rPr>
              <a:t>Typically defined at the source code level of High Level Language</a:t>
            </a:r>
          </a:p>
          <a:p>
            <a:pPr lvl="1"/>
            <a:endParaRPr lang="en-US" altLang="ko-KR" dirty="0">
              <a:latin typeface="Arial" panose="020B0604020202020204" pitchFamily="34" charset="0"/>
            </a:endParaRPr>
          </a:p>
          <a:p>
            <a:pPr lvl="1"/>
            <a:r>
              <a:rPr lang="en-US" altLang="ko-KR" b="1" dirty="0" err="1">
                <a:latin typeface="Courier New" panose="02070309020205020404" pitchFamily="49" charset="0"/>
              </a:rPr>
              <a:t>Libc</a:t>
            </a:r>
            <a:r>
              <a:rPr lang="en-US" altLang="ko-KR" dirty="0">
                <a:latin typeface="Arial" panose="020B0604020202020204" pitchFamily="34" charset="0"/>
              </a:rPr>
              <a:t> in Unix environment : supports the UNIX/C programming language</a:t>
            </a:r>
          </a:p>
        </p:txBody>
      </p:sp>
    </p:spTree>
    <p:extLst>
      <p:ext uri="{BB962C8B-B14F-4D97-AF65-F5344CB8AC3E}">
        <p14:creationId xmlns:p14="http://schemas.microsoft.com/office/powerpoint/2010/main" val="2954830898"/>
      </p:ext>
    </p:extLst>
  </p:cSld>
  <p:clrMapOvr>
    <a:masterClrMapping/>
  </p:clrMapOvr>
</p:sld>
</file>

<file path=ppt/theme/theme1.xml><?xml version="1.0" encoding="utf-8"?>
<a:theme xmlns:a="http://schemas.openxmlformats.org/drawingml/2006/main" name="CloudVisor-Aust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B0F0"/>
        </a:solidFill>
        <a:ln w="28575">
          <a:solidFill>
            <a:schemeClr val="bg2">
              <a:lumMod val="25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CloudVisor-Austin.thmx</Template>
  <TotalTime>19703</TotalTime>
  <Pages>35</Pages>
  <Words>3705</Words>
  <Application>Microsoft Macintosh PowerPoint</Application>
  <PresentationFormat>信纸(8.5x11 英寸)</PresentationFormat>
  <Paragraphs>852</Paragraphs>
  <Slides>91</Slides>
  <Notes>39</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91</vt:i4>
      </vt:variant>
    </vt:vector>
  </HeadingPairs>
  <TitlesOfParts>
    <vt:vector size="115" baseType="lpstr">
      <vt:lpstr>DengXian</vt:lpstr>
      <vt:lpstr>黑体</vt:lpstr>
      <vt:lpstr>宋体</vt:lpstr>
      <vt:lpstr>宋体</vt:lpstr>
      <vt:lpstr>Microsoft YaHei</vt:lpstr>
      <vt:lpstr>Microsoft YaHei</vt:lpstr>
      <vt:lpstr>맑은 고딕</vt:lpstr>
      <vt:lpstr>ＭＳ Ｐゴシック</vt:lpstr>
      <vt:lpstr>新細明體</vt:lpstr>
      <vt:lpstr>Segoe</vt:lpstr>
      <vt:lpstr>Arial</vt:lpstr>
      <vt:lpstr>Arial Rounded MT Bold</vt:lpstr>
      <vt:lpstr>Bangla MN</vt:lpstr>
      <vt:lpstr>Calibri</vt:lpstr>
      <vt:lpstr>Century Gothic</vt:lpstr>
      <vt:lpstr>Consolas</vt:lpstr>
      <vt:lpstr>Courier New</vt:lpstr>
      <vt:lpstr>Gill Sans</vt:lpstr>
      <vt:lpstr>Helvetica</vt:lpstr>
      <vt:lpstr>Tahoma</vt:lpstr>
      <vt:lpstr>Times New Roman</vt:lpstr>
      <vt:lpstr>Verdana</vt:lpstr>
      <vt:lpstr>Wingdings</vt:lpstr>
      <vt:lpstr>CloudVisor-Austin</vt:lpstr>
      <vt:lpstr>Introduction &amp; 8 Important Problems in  Modern Operating Systems</vt:lpstr>
      <vt:lpstr>Outline</vt:lpstr>
      <vt:lpstr>What is an Operating System?</vt:lpstr>
      <vt:lpstr>Why Study OS?</vt:lpstr>
      <vt:lpstr>Why Study OS?</vt:lpstr>
      <vt:lpstr>Turing Awards and OS Evolution</vt:lpstr>
      <vt:lpstr>PowerPoint 演示文稿</vt:lpstr>
      <vt:lpstr>业界：操作系统从“免费”走向收费， 从开放走向“封闭”</vt:lpstr>
      <vt:lpstr>PowerPoint 演示文稿</vt:lpstr>
      <vt:lpstr>Real Machine VS. Abstraction Machine</vt:lpstr>
      <vt:lpstr>Useful outcomes from taking this course</vt:lpstr>
      <vt:lpstr>Is “simple” really simple?</vt:lpstr>
      <vt:lpstr>Course Perspective</vt:lpstr>
      <vt:lpstr>Outline</vt:lpstr>
      <vt:lpstr>8 Important Problems in Operating systems</vt:lpstr>
      <vt:lpstr>8 Important Problems  (Not a Rank)</vt:lpstr>
      <vt:lpstr>#1: Scale up  (or Performance Scalability)</vt:lpstr>
      <vt:lpstr>Multicore Evolution </vt:lpstr>
      <vt:lpstr>Why Operating System Matters?</vt:lpstr>
      <vt:lpstr>Operating System Meets Multicore</vt:lpstr>
      <vt:lpstr>What is scalability? </vt:lpstr>
      <vt:lpstr>Motivating example: file descriptors</vt:lpstr>
      <vt:lpstr>Why throughput drops?</vt:lpstr>
      <vt:lpstr>Why throughput drops?</vt:lpstr>
      <vt:lpstr>Off-the-shelf 48-core server</vt:lpstr>
      <vt:lpstr>Scale Up OS</vt:lpstr>
      <vt:lpstr>Issue#2: Security &amp; Trustworthy</vt:lpstr>
      <vt:lpstr>Security</vt:lpstr>
      <vt:lpstr>PowerPoint 演示文稿</vt:lpstr>
      <vt:lpstr>Meltdown caused by the addiction of performance </vt:lpstr>
      <vt:lpstr>Meltdown</vt:lpstr>
      <vt:lpstr>Meltdown</vt:lpstr>
      <vt:lpstr>Meltdown</vt:lpstr>
      <vt:lpstr>Meltdown</vt:lpstr>
      <vt:lpstr>Meltdown</vt:lpstr>
      <vt:lpstr>Meltdown</vt:lpstr>
      <vt:lpstr>Defense against Meltdown</vt:lpstr>
      <vt:lpstr>Trustworthy</vt:lpstr>
      <vt:lpstr>Issue#3: Power Efficiency</vt:lpstr>
      <vt:lpstr>Power Efficiency</vt:lpstr>
      <vt:lpstr>Google Datacenter: Finland</vt:lpstr>
      <vt:lpstr>Power Breakdown in Server</vt:lpstr>
      <vt:lpstr>PowerPoint 演示文稿</vt:lpstr>
      <vt:lpstr>Why Operating System Matters?</vt:lpstr>
      <vt:lpstr>Issue#4: Mobility</vt:lpstr>
      <vt:lpstr>Smartphone OS</vt:lpstr>
      <vt:lpstr>Android Software Stack</vt:lpstr>
      <vt:lpstr>Android Architecture</vt:lpstr>
      <vt:lpstr>What’s Unique for Mobile OS?</vt:lpstr>
      <vt:lpstr>Issue#5: Write Correct Parallel Code</vt:lpstr>
      <vt:lpstr>Writing concurrent program is really HARD!</vt:lpstr>
      <vt:lpstr>Quote from Dijkstra</vt:lpstr>
      <vt:lpstr>Easiest One</vt:lpstr>
      <vt:lpstr>Approaches to addressing the problem</vt:lpstr>
      <vt:lpstr>What OS can do?</vt:lpstr>
      <vt:lpstr>Issue#6: Scale Out  (use distributed systems)</vt:lpstr>
      <vt:lpstr>PowerPoint 演示文稿</vt:lpstr>
      <vt:lpstr>PowerPoint 演示文稿</vt:lpstr>
      <vt:lpstr>What are distributed systems?</vt:lpstr>
      <vt:lpstr>Why distributed systems? for ease-of-use</vt:lpstr>
      <vt:lpstr>Why distributed systems? for availability</vt:lpstr>
      <vt:lpstr>Why distributed systems? for scalable capacity</vt:lpstr>
      <vt:lpstr>Why distributed systems? for modular functionality</vt:lpstr>
      <vt:lpstr>Challenges</vt:lpstr>
      <vt:lpstr>Challenges (continued)</vt:lpstr>
      <vt:lpstr>A word of warning</vt:lpstr>
      <vt:lpstr>Issue#7: Non-Volatile Storage</vt:lpstr>
      <vt:lpstr>Tape is Dead Disk is Tape Flash is Disk RAM Locality is King</vt:lpstr>
      <vt:lpstr>Tape Is Dead Disk is Tape</vt:lpstr>
      <vt:lpstr>FLASH Storage?</vt:lpstr>
      <vt:lpstr>Storage Hiereary</vt:lpstr>
      <vt:lpstr>New Storage Keeps Coming</vt:lpstr>
      <vt:lpstr>What can OS do?</vt:lpstr>
      <vt:lpstr>Issue#8: Virtualization</vt:lpstr>
      <vt:lpstr>PowerPoint 演示文稿</vt:lpstr>
      <vt:lpstr>Concept of Virtualization</vt:lpstr>
      <vt:lpstr>Why Virtualization ?</vt:lpstr>
      <vt:lpstr>Why Virtualize?</vt:lpstr>
      <vt:lpstr>Virtualization is Essentially Another Layer of OS</vt:lpstr>
      <vt:lpstr>Outline</vt:lpstr>
      <vt:lpstr>Faculty Information</vt:lpstr>
      <vt:lpstr>Website</vt:lpstr>
      <vt:lpstr>Reference Books</vt:lpstr>
      <vt:lpstr>Next Class</vt:lpstr>
      <vt:lpstr>Recall</vt:lpstr>
      <vt:lpstr>Software Stack</vt:lpstr>
      <vt:lpstr>Architecture, Implementation Layers</vt:lpstr>
      <vt:lpstr>Implement the ISA</vt:lpstr>
      <vt:lpstr>Architecture, Implementation Layers</vt:lpstr>
      <vt:lpstr>Implement the ABI</vt:lpstr>
      <vt:lpstr>Architecture, Implementation Layers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Level Programming I</dc:title>
  <dc:subject/>
  <dc:creator>Randal E. Bryant and David R. O'Hallaron</dc:creator>
  <cp:keywords/>
  <dc:description/>
  <cp:lastModifiedBy>Yubin Xia</cp:lastModifiedBy>
  <cp:revision>827</cp:revision>
  <cp:lastPrinted>1998-08-31T18:34:23Z</cp:lastPrinted>
  <dcterms:created xsi:type="dcterms:W3CDTF">1998-08-11T09:19:24Z</dcterms:created>
  <dcterms:modified xsi:type="dcterms:W3CDTF">2019-09-07T01:19:05Z</dcterms:modified>
</cp:coreProperties>
</file>